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9" r:id="rId2"/>
    <p:sldId id="291" r:id="rId3"/>
    <p:sldId id="319" r:id="rId4"/>
    <p:sldId id="320" r:id="rId5"/>
    <p:sldId id="295" r:id="rId6"/>
    <p:sldId id="323" r:id="rId7"/>
    <p:sldId id="324" r:id="rId8"/>
    <p:sldId id="257" r:id="rId9"/>
    <p:sldId id="325" r:id="rId10"/>
    <p:sldId id="326" r:id="rId11"/>
    <p:sldId id="327" r:id="rId12"/>
    <p:sldId id="330" r:id="rId13"/>
    <p:sldId id="328" r:id="rId14"/>
    <p:sldId id="329" r:id="rId15"/>
    <p:sldId id="289" r:id="rId16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1" autoAdjust="0"/>
    <p:restoredTop sz="94607" autoAdjust="0"/>
  </p:normalViewPr>
  <p:slideViewPr>
    <p:cSldViewPr>
      <p:cViewPr varScale="1">
        <p:scale>
          <a:sx n="165" d="100"/>
          <a:sy n="165" d="100"/>
        </p:scale>
        <p:origin x="2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4332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D10E98-A084-42DC-8927-96657E194F4F}" type="datetime1">
              <a:rPr lang="zh-CN" altLang="en-US"/>
              <a:pPr>
                <a:defRPr/>
              </a:pPr>
              <a:t>2017/4/18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smtClean="0"/>
              <a:t>单击此处编辑母版文本样式</a:t>
            </a:r>
          </a:p>
          <a:p>
            <a:pPr>
              <a:defRPr/>
            </a:pPr>
            <a:r>
              <a:rPr lang="zh-CN" smtClean="0"/>
              <a:t>第二级</a:t>
            </a:r>
          </a:p>
          <a:p>
            <a:pPr>
              <a:defRPr/>
            </a:pPr>
            <a:r>
              <a:rPr lang="zh-CN" smtClean="0"/>
              <a:t>第三级</a:t>
            </a:r>
          </a:p>
          <a:p>
            <a:pPr>
              <a:defRPr/>
            </a:pPr>
            <a:r>
              <a:rPr lang="zh-CN" smtClean="0"/>
              <a:t>第四级</a:t>
            </a:r>
          </a:p>
          <a:p>
            <a:pPr>
              <a:defRPr/>
            </a:pPr>
            <a:r>
              <a:rPr lang="zh-CN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739D3AF-9C61-449D-AF1E-3A9B62B0AD9C}" type="slidenum">
              <a:rPr lang="zh-CN" altLang="en-US"/>
              <a:pPr>
                <a:defRPr/>
              </a:pPr>
              <a:t>‹#›</a:t>
            </a:fld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4A771-EF2A-4A42-99EB-38EACC137704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6EDB1-D85F-4072-9984-948E99A5901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732AE-5C47-430C-8212-2B1DA911D08A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BB164-C365-439A-A98F-5B51FE639DF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1502F-4A80-49AF-A78E-2077B7104D72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C1655-C010-4A45-9ECF-B5770F1398A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FD107-0B8E-421C-A82A-7E5A18753278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1B9DA-23BC-4A1F-B519-D0F906CA872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73BAF-3093-41FB-B0F4-3ABF70BBA996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65C89-0BBA-42DB-9455-EF2E34E1FF6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CC18C-75B7-48D1-9901-C072ABC724B7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09426-ED18-4F0A-9CA9-4D246F182E4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3D3D2-76AA-47BB-9465-231B94FD8836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A04A6-A285-4FF3-8EAF-99BACAAD3CD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FF27A-131E-4545-AB03-85E4A08DA339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D0F2F-4D3B-40C5-B169-7E7AB9B0449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D0DD4-D76D-40C5-9536-6484DA559431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B9A6E-37E4-460D-8A9A-B4C18CDD7DD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7F04E-4485-44C8-BC6C-BD9D76CD1AEA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22750-49F5-40AA-A12F-883B848FB9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19084-89B7-4BA1-9F17-9396BDC23047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9B82F-6D9B-44BF-9973-C6BE55595B1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>
              <a:defRPr/>
            </a:pPr>
            <a:fld id="{26546772-8961-441D-9F72-80AE150342F5}" type="datetime1">
              <a:rPr lang="zh-CN" altLang="en-US"/>
              <a:pPr>
                <a:defRPr/>
              </a:pPr>
              <a:t>2017/4/18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defRPr>
            </a:lvl1pPr>
          </a:lstStyle>
          <a:p>
            <a:pPr>
              <a:defRPr/>
            </a:pPr>
            <a:fld id="{410DE628-381F-4FF1-9623-1E5A8F918F2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黑色底纹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0" y="-2519363"/>
            <a:ext cx="9144000" cy="6480176"/>
            <a:chOff x="0" y="0"/>
            <a:chExt cx="9144000" cy="6482614"/>
          </a:xfrm>
        </p:grpSpPr>
        <p:grpSp>
          <p:nvGrpSpPr>
            <p:cNvPr id="2060" name="Group 4"/>
            <p:cNvGrpSpPr>
              <a:grpSpLocks/>
            </p:cNvGrpSpPr>
            <p:nvPr/>
          </p:nvGrpSpPr>
          <p:grpSpPr bwMode="auto"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2062" name="矩形 254"/>
              <p:cNvSpPr>
                <a:spLocks noChangeArrowheads="1"/>
              </p:cNvSpPr>
              <p:nvPr/>
            </p:nvSpPr>
            <p:spPr bwMode="auto">
              <a:xfrm>
                <a:off x="0" y="113953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63" name="矩形 2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061" name="任意多边形 62"/>
            <p:cNvSpPr>
              <a:spLocks noChangeArrowheads="1"/>
            </p:cNvSpPr>
            <p:nvPr/>
          </p:nvSpPr>
          <p:spPr bwMode="auto">
            <a:xfrm rot="-2700000">
              <a:off x="2043905" y="0"/>
              <a:ext cx="5045292" cy="5045292"/>
            </a:xfrm>
            <a:custGeom>
              <a:avLst/>
              <a:gdLst>
                <a:gd name="T0" fmla="*/ 0 w 4624012"/>
                <a:gd name="T1" fmla="*/ 0 h 4624012"/>
                <a:gd name="T2" fmla="*/ 7150819 w 4624012"/>
                <a:gd name="T3" fmla="*/ 7150819 h 4624012"/>
                <a:gd name="T4" fmla="*/ 0 w 4624012"/>
                <a:gd name="T5" fmla="*/ 7150819 h 4624012"/>
                <a:gd name="T6" fmla="*/ 0 60000 65536"/>
                <a:gd name="T7" fmla="*/ 0 60000 65536"/>
                <a:gd name="T8" fmla="*/ 0 60000 65536"/>
                <a:gd name="T9" fmla="*/ 0 w 4624012"/>
                <a:gd name="T10" fmla="*/ 0 h 4624012"/>
                <a:gd name="T11" fmla="*/ 4624012 w 4624012"/>
                <a:gd name="T12" fmla="*/ 4624012 h 46240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72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053" name="矩形 259"/>
          <p:cNvSpPr>
            <a:spLocks noChangeArrowheads="1"/>
          </p:cNvSpPr>
          <p:nvPr/>
        </p:nvSpPr>
        <p:spPr bwMode="auto">
          <a:xfrm>
            <a:off x="0" y="1222375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Model</a:t>
            </a:r>
            <a:r>
              <a:rPr lang="zh-CN" altLang="en-US" sz="6000" dirty="0" smtClean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源码 文件生成 </a:t>
            </a:r>
            <a:endParaRPr lang="zh-CN" altLang="en-US" sz="6000" dirty="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2056" name="落款标题"/>
          <p:cNvSpPr>
            <a:spLocks noChangeArrowheads="1"/>
          </p:cNvSpPr>
          <p:nvPr/>
        </p:nvSpPr>
        <p:spPr bwMode="auto">
          <a:xfrm>
            <a:off x="0" y="4148138"/>
            <a:ext cx="9144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王宇</a:t>
            </a:r>
            <a:endParaRPr lang="en-US" altLang="zh-CN" dirty="0">
              <a:solidFill>
                <a:srgbClr val="77777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483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词法分析</a:t>
            </a:r>
            <a:endParaRPr lang="zh-CN" altLang="en-US" sz="2400" b="1" dirty="0">
              <a:solidFill>
                <a:srgbClr val="282828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48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0" y="1001184"/>
            <a:ext cx="3187134" cy="3363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40" y="915635"/>
            <a:ext cx="3177920" cy="2013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16" y="3437034"/>
            <a:ext cx="1259255" cy="4197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65" y="3433935"/>
            <a:ext cx="1558745" cy="422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316" y="4067939"/>
            <a:ext cx="1403265" cy="410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043" y="4047489"/>
            <a:ext cx="1607999" cy="447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700" y="4041292"/>
            <a:ext cx="1572399" cy="453391"/>
          </a:xfrm>
          <a:prstGeom prst="rect">
            <a:avLst/>
          </a:prstGeom>
        </p:spPr>
      </p:pic>
      <p:cxnSp>
        <p:nvCxnSpPr>
          <p:cNvPr id="11" name="直线箭头连接符 10"/>
          <p:cNvCxnSpPr>
            <a:stCxn id="5" idx="3"/>
            <a:endCxn id="6" idx="1"/>
          </p:cNvCxnSpPr>
          <p:nvPr/>
        </p:nvCxnSpPr>
        <p:spPr bwMode="auto">
          <a:xfrm flipV="1">
            <a:off x="5242571" y="3645361"/>
            <a:ext cx="265494" cy="1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/>
          <p:cNvCxnSpPr>
            <a:stCxn id="7" idx="3"/>
            <a:endCxn id="8" idx="1"/>
          </p:cNvCxnSpPr>
          <p:nvPr/>
        </p:nvCxnSpPr>
        <p:spPr bwMode="auto">
          <a:xfrm flipV="1">
            <a:off x="5386581" y="4271087"/>
            <a:ext cx="256462" cy="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线箭头连接符 15"/>
          <p:cNvCxnSpPr>
            <a:stCxn id="8" idx="3"/>
            <a:endCxn id="9" idx="1"/>
          </p:cNvCxnSpPr>
          <p:nvPr/>
        </p:nvCxnSpPr>
        <p:spPr bwMode="auto">
          <a:xfrm flipV="1">
            <a:off x="7251042" y="4267988"/>
            <a:ext cx="210658" cy="3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曲线连接符 18"/>
          <p:cNvCxnSpPr>
            <a:stCxn id="6" idx="3"/>
            <a:endCxn id="7" idx="1"/>
          </p:cNvCxnSpPr>
          <p:nvPr/>
        </p:nvCxnSpPr>
        <p:spPr bwMode="auto">
          <a:xfrm flipH="1">
            <a:off x="3983316" y="3645361"/>
            <a:ext cx="3083494" cy="627734"/>
          </a:xfrm>
          <a:prstGeom prst="curvedConnector5">
            <a:avLst>
              <a:gd name="adj1" fmla="val -7414"/>
              <a:gd name="adj2" fmla="val 50499"/>
              <a:gd name="adj3" fmla="val 10741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7096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483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语法分析</a:t>
            </a:r>
            <a:endParaRPr lang="zh-CN" altLang="en-US" sz="2400" b="1" dirty="0">
              <a:solidFill>
                <a:srgbClr val="282828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48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0510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8617622 w 2808312"/>
                <a:gd name="T1" fmla="*/ 0 h 1404156"/>
                <a:gd name="T2" fmla="*/ 17235246 w 2808312"/>
                <a:gd name="T3" fmla="*/ 8617622 h 1404156"/>
                <a:gd name="T4" fmla="*/ 0 w 2808312"/>
                <a:gd name="T5" fmla="*/ 8617622 h 1404156"/>
                <a:gd name="T6" fmla="*/ 8617622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1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3706813 w 2808312"/>
                <a:gd name="T1" fmla="*/ 0 h 1404156"/>
                <a:gd name="T2" fmla="*/ 7413625 w 2808312"/>
                <a:gd name="T3" fmla="*/ 3706817 h 1404156"/>
                <a:gd name="T4" fmla="*/ 0 w 2808312"/>
                <a:gd name="T5" fmla="*/ 3706817 h 1404156"/>
                <a:gd name="T6" fmla="*/ 3706813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2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172858 w 2808312"/>
                <a:gd name="T1" fmla="*/ 0 h 1404156"/>
                <a:gd name="T2" fmla="*/ 2345716 w 2808312"/>
                <a:gd name="T3" fmla="*/ 1172858 h 1404156"/>
                <a:gd name="T4" fmla="*/ 0 w 2808312"/>
                <a:gd name="T5" fmla="*/ 1172858 h 1404156"/>
                <a:gd name="T6" fmla="*/ 1172858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3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238951 w 2808312"/>
                <a:gd name="T1" fmla="*/ 0 h 1404156"/>
                <a:gd name="T2" fmla="*/ 477900 w 2808312"/>
                <a:gd name="T3" fmla="*/ 238951 h 1404156"/>
                <a:gd name="T4" fmla="*/ 0 w 2808312"/>
                <a:gd name="T5" fmla="*/ 238951 h 1404156"/>
                <a:gd name="T6" fmla="*/ 238951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446221" y="698501"/>
            <a:ext cx="1877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95BC49"/>
                </a:solidFill>
                <a:latin typeface="+mj-ea"/>
                <a:ea typeface="+mj-ea"/>
              </a:rPr>
              <a:t>采用</a:t>
            </a:r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BNF</a:t>
            </a:r>
            <a:r>
              <a:rPr lang="zh-CN" altLang="en-US" sz="1400" b="1" dirty="0" smtClean="0">
                <a:solidFill>
                  <a:srgbClr val="95BC49"/>
                </a:solidFill>
                <a:latin typeface="+mj-ea"/>
                <a:ea typeface="+mj-ea"/>
              </a:rPr>
              <a:t> 格式描述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1" y="1072319"/>
            <a:ext cx="3187134" cy="3363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17" y="994768"/>
            <a:ext cx="4586714" cy="33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5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483" name="矩形 18"/>
          <p:cNvSpPr>
            <a:spLocks noChangeArrowheads="1"/>
          </p:cNvSpPr>
          <p:nvPr/>
        </p:nvSpPr>
        <p:spPr bwMode="auto">
          <a:xfrm>
            <a:off x="476250" y="177800"/>
            <a:ext cx="643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AST</a:t>
            </a:r>
            <a:endParaRPr lang="zh-CN" altLang="en-US" sz="2400" b="1" dirty="0">
              <a:solidFill>
                <a:srgbClr val="282828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48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0510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8617622 w 2808312"/>
                <a:gd name="T1" fmla="*/ 0 h 1404156"/>
                <a:gd name="T2" fmla="*/ 17235246 w 2808312"/>
                <a:gd name="T3" fmla="*/ 8617622 h 1404156"/>
                <a:gd name="T4" fmla="*/ 0 w 2808312"/>
                <a:gd name="T5" fmla="*/ 8617622 h 1404156"/>
                <a:gd name="T6" fmla="*/ 8617622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1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3706813 w 2808312"/>
                <a:gd name="T1" fmla="*/ 0 h 1404156"/>
                <a:gd name="T2" fmla="*/ 7413625 w 2808312"/>
                <a:gd name="T3" fmla="*/ 3706817 h 1404156"/>
                <a:gd name="T4" fmla="*/ 0 w 2808312"/>
                <a:gd name="T5" fmla="*/ 3706817 h 1404156"/>
                <a:gd name="T6" fmla="*/ 3706813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2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172858 w 2808312"/>
                <a:gd name="T1" fmla="*/ 0 h 1404156"/>
                <a:gd name="T2" fmla="*/ 2345716 w 2808312"/>
                <a:gd name="T3" fmla="*/ 1172858 h 1404156"/>
                <a:gd name="T4" fmla="*/ 0 w 2808312"/>
                <a:gd name="T5" fmla="*/ 1172858 h 1404156"/>
                <a:gd name="T6" fmla="*/ 1172858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3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238951 w 2808312"/>
                <a:gd name="T1" fmla="*/ 0 h 1404156"/>
                <a:gd name="T2" fmla="*/ 477900 w 2808312"/>
                <a:gd name="T3" fmla="*/ 238951 h 1404156"/>
                <a:gd name="T4" fmla="*/ 0 w 2808312"/>
                <a:gd name="T5" fmla="*/ 238951 h 1404156"/>
                <a:gd name="T6" fmla="*/ 238951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1" y="1072319"/>
            <a:ext cx="3187134" cy="3363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499" y="1072319"/>
            <a:ext cx="5421577" cy="31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82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483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源码生成</a:t>
            </a:r>
            <a:endParaRPr lang="zh-CN" altLang="en-US" sz="2400" b="1" dirty="0">
              <a:solidFill>
                <a:srgbClr val="282828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48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0510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8617622 w 2808312"/>
                <a:gd name="T1" fmla="*/ 0 h 1404156"/>
                <a:gd name="T2" fmla="*/ 17235246 w 2808312"/>
                <a:gd name="T3" fmla="*/ 8617622 h 1404156"/>
                <a:gd name="T4" fmla="*/ 0 w 2808312"/>
                <a:gd name="T5" fmla="*/ 8617622 h 1404156"/>
                <a:gd name="T6" fmla="*/ 8617622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1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3706813 w 2808312"/>
                <a:gd name="T1" fmla="*/ 0 h 1404156"/>
                <a:gd name="T2" fmla="*/ 7413625 w 2808312"/>
                <a:gd name="T3" fmla="*/ 3706817 h 1404156"/>
                <a:gd name="T4" fmla="*/ 0 w 2808312"/>
                <a:gd name="T5" fmla="*/ 3706817 h 1404156"/>
                <a:gd name="T6" fmla="*/ 3706813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2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172858 w 2808312"/>
                <a:gd name="T1" fmla="*/ 0 h 1404156"/>
                <a:gd name="T2" fmla="*/ 2345716 w 2808312"/>
                <a:gd name="T3" fmla="*/ 1172858 h 1404156"/>
                <a:gd name="T4" fmla="*/ 0 w 2808312"/>
                <a:gd name="T5" fmla="*/ 1172858 h 1404156"/>
                <a:gd name="T6" fmla="*/ 1172858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3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238951 w 2808312"/>
                <a:gd name="T1" fmla="*/ 0 h 1404156"/>
                <a:gd name="T2" fmla="*/ 477900 w 2808312"/>
                <a:gd name="T3" fmla="*/ 238951 h 1404156"/>
                <a:gd name="T4" fmla="*/ 0 w 2808312"/>
                <a:gd name="T5" fmla="*/ 238951 h 1404156"/>
                <a:gd name="T6" fmla="*/ 238951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3300620" y="2553646"/>
            <a:ext cx="676082" cy="325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企业互联网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化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1" y="1072319"/>
            <a:ext cx="3187134" cy="3363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66" y="1206918"/>
            <a:ext cx="5421577" cy="31682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16252" y="210662"/>
            <a:ext cx="991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context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16250" y="544612"/>
            <a:ext cx="1027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mtClean="0">
                <a:solidFill>
                  <a:srgbClr val="95BC49"/>
                </a:solidFill>
                <a:latin typeface="+mj-ea"/>
                <a:ea typeface="+mj-ea"/>
              </a:rPr>
              <a:t>解释器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8636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矩形 18"/>
          <p:cNvSpPr>
            <a:spLocks noChangeArrowheads="1"/>
          </p:cNvSpPr>
          <p:nvPr/>
        </p:nvSpPr>
        <p:spPr bwMode="auto">
          <a:xfrm>
            <a:off x="3275910" y="339595"/>
            <a:ext cx="22365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40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其他框架</a:t>
            </a:r>
            <a:endParaRPr lang="zh-CN" altLang="en-US" sz="4000" dirty="0">
              <a:sym typeface="Calibri" pitchFamily="34" charset="0"/>
            </a:endParaRPr>
          </a:p>
        </p:txBody>
      </p:sp>
      <p:grpSp>
        <p:nvGrpSpPr>
          <p:cNvPr id="7" name="组合 157"/>
          <p:cNvGrpSpPr/>
          <p:nvPr/>
        </p:nvGrpSpPr>
        <p:grpSpPr>
          <a:xfrm>
            <a:off x="2339845" y="1923705"/>
            <a:ext cx="3848755" cy="833560"/>
            <a:chOff x="3512732" y="1268459"/>
            <a:chExt cx="3848755" cy="833560"/>
          </a:xfrm>
        </p:grpSpPr>
        <p:grpSp>
          <p:nvGrpSpPr>
            <p:cNvPr id="10" name="组合 160"/>
            <p:cNvGrpSpPr/>
            <p:nvPr/>
          </p:nvGrpSpPr>
          <p:grpSpPr>
            <a:xfrm>
              <a:off x="3512732" y="1350672"/>
              <a:ext cx="663016" cy="663016"/>
              <a:chOff x="3773597" y="1282326"/>
              <a:chExt cx="663016" cy="66301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773597" y="1282326"/>
                <a:ext cx="663016" cy="663016"/>
              </a:xfrm>
              <a:prstGeom prst="ellipse">
                <a:avLst/>
              </a:prstGeom>
              <a:solidFill>
                <a:srgbClr val="FFB2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dirty="0" smtClea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853099" y="1471016"/>
                <a:ext cx="5245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Racc</a:t>
                </a:r>
                <a:endParaRPr lang="zh-CN" altLang="en-US" sz="12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61"/>
            <p:cNvGrpSpPr/>
            <p:nvPr/>
          </p:nvGrpSpPr>
          <p:grpSpPr>
            <a:xfrm>
              <a:off x="5665275" y="1268459"/>
              <a:ext cx="663016" cy="663016"/>
              <a:chOff x="3773597" y="1282326"/>
              <a:chExt cx="663016" cy="663016"/>
            </a:xfrm>
            <a:solidFill>
              <a:srgbClr val="B99B7D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3773597" y="1282326"/>
                <a:ext cx="663016" cy="663016"/>
              </a:xfrm>
              <a:prstGeom prst="ellipse">
                <a:avLst/>
              </a:prstGeom>
              <a:solidFill>
                <a:srgbClr val="B3B9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dirty="0" smtClea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853098" y="1471016"/>
                <a:ext cx="492443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llvm</a:t>
                </a:r>
                <a:endParaRPr lang="zh-CN" altLang="en-US" sz="12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63"/>
            <p:cNvGrpSpPr/>
            <p:nvPr/>
          </p:nvGrpSpPr>
          <p:grpSpPr>
            <a:xfrm>
              <a:off x="4593334" y="1277277"/>
              <a:ext cx="663016" cy="663016"/>
              <a:chOff x="3773597" y="1282326"/>
              <a:chExt cx="663016" cy="663016"/>
            </a:xfrm>
            <a:solidFill>
              <a:srgbClr val="EEA867"/>
            </a:solidFill>
          </p:grpSpPr>
          <p:sp>
            <p:nvSpPr>
              <p:cNvPr id="17" name="椭圆 16"/>
              <p:cNvSpPr/>
              <p:nvPr/>
            </p:nvSpPr>
            <p:spPr>
              <a:xfrm>
                <a:off x="3773597" y="1282326"/>
                <a:ext cx="663016" cy="663016"/>
              </a:xfrm>
              <a:prstGeom prst="ellipse">
                <a:avLst/>
              </a:prstGeom>
              <a:solidFill>
                <a:srgbClr val="DE6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dirty="0" smtClea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853098" y="1471016"/>
                <a:ext cx="48224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Jacc</a:t>
                </a:r>
                <a:endParaRPr lang="zh-CN" altLang="en-US" sz="12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64"/>
            <p:cNvGrpSpPr/>
            <p:nvPr/>
          </p:nvGrpSpPr>
          <p:grpSpPr>
            <a:xfrm>
              <a:off x="6629684" y="1439003"/>
              <a:ext cx="731803" cy="663016"/>
              <a:chOff x="3765334" y="1211173"/>
              <a:chExt cx="731803" cy="663016"/>
            </a:xfrm>
            <a:solidFill>
              <a:srgbClr val="99C9CA"/>
            </a:solidFill>
          </p:grpSpPr>
          <p:sp>
            <p:nvSpPr>
              <p:cNvPr id="15" name="椭圆 14"/>
              <p:cNvSpPr/>
              <p:nvPr/>
            </p:nvSpPr>
            <p:spPr>
              <a:xfrm>
                <a:off x="3775775" y="1211173"/>
                <a:ext cx="663016" cy="66301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dirty="0" smtClea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765334" y="1404181"/>
                <a:ext cx="731803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parser5</a:t>
                </a:r>
                <a:endParaRPr lang="zh-CN" altLang="en-US" sz="12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7890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2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33800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0 h 3846015"/>
                <a:gd name="T4" fmla="*/ 9144000 w 9144000"/>
                <a:gd name="T5" fmla="*/ 3651870 h 3846015"/>
                <a:gd name="T6" fmla="*/ 4766144 w 9144000"/>
                <a:gd name="T7" fmla="*/ 3651870 h 3846015"/>
                <a:gd name="T8" fmla="*/ 4571999 w 9144000"/>
                <a:gd name="T9" fmla="*/ 3846015 h 3846015"/>
                <a:gd name="T10" fmla="*/ 4377855 w 9144000"/>
                <a:gd name="T11" fmla="*/ 3651870 h 3846015"/>
                <a:gd name="T12" fmla="*/ 0 w 9144000"/>
                <a:gd name="T13" fmla="*/ 3651870 h 3846015"/>
                <a:gd name="T14" fmla="*/ 0 w 9144000"/>
                <a:gd name="T15" fmla="*/ 0 h 38460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44000"/>
                <a:gd name="T25" fmla="*/ 0 h 3846015"/>
                <a:gd name="T26" fmla="*/ 9144000 w 9144000"/>
                <a:gd name="T27" fmla="*/ 3846015 h 38460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>
                <a:alpha val="2980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801" name="矩形 254"/>
            <p:cNvSpPr>
              <a:spLocks noChangeArrowheads="1"/>
            </p:cNvSpPr>
            <p:nvPr/>
          </p:nvSpPr>
          <p:spPr bwMode="auto">
            <a:xfrm>
              <a:off x="0" y="0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0 h 3846015"/>
                <a:gd name="T4" fmla="*/ 9144000 w 9144000"/>
                <a:gd name="T5" fmla="*/ 3651870 h 3846015"/>
                <a:gd name="T6" fmla="*/ 4766144 w 9144000"/>
                <a:gd name="T7" fmla="*/ 3651870 h 3846015"/>
                <a:gd name="T8" fmla="*/ 4571999 w 9144000"/>
                <a:gd name="T9" fmla="*/ 3846015 h 3846015"/>
                <a:gd name="T10" fmla="*/ 4377855 w 9144000"/>
                <a:gd name="T11" fmla="*/ 3651870 h 3846015"/>
                <a:gd name="T12" fmla="*/ 0 w 9144000"/>
                <a:gd name="T13" fmla="*/ 3651870 h 3846015"/>
                <a:gd name="T14" fmla="*/ 0 w 9144000"/>
                <a:gd name="T15" fmla="*/ 0 h 38460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44000"/>
                <a:gd name="T25" fmla="*/ 0 h 3846015"/>
                <a:gd name="T26" fmla="*/ 9144000 w 9144000"/>
                <a:gd name="T27" fmla="*/ 3846015 h 38460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3796" name="矩形 258"/>
          <p:cNvSpPr>
            <a:spLocks noChangeArrowheads="1"/>
          </p:cNvSpPr>
          <p:nvPr/>
        </p:nvSpPr>
        <p:spPr bwMode="auto">
          <a:xfrm>
            <a:off x="0" y="1771650"/>
            <a:ext cx="9144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>
                <a:solidFill>
                  <a:srgbClr val="000000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THANK YOU</a:t>
            </a:r>
            <a:endParaRPr lang="zh-CN" altLang="en-US" sz="6000">
              <a:solidFill>
                <a:srgbClr val="000000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33797" name="矩形 259"/>
          <p:cNvSpPr>
            <a:spLocks noChangeArrowheads="1"/>
          </p:cNvSpPr>
          <p:nvPr/>
        </p:nvSpPr>
        <p:spPr bwMode="auto">
          <a:xfrm>
            <a:off x="0" y="1681163"/>
            <a:ext cx="9144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1" hangingPunct="1">
              <a:buFont typeface="Arial" pitchFamily="34" charset="0"/>
              <a:buNone/>
            </a:pPr>
            <a:r>
              <a:rPr lang="en-US" altLang="zh-CN" sz="600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THANK YOU</a:t>
            </a:r>
            <a:endParaRPr lang="zh-CN" altLang="en-US" sz="600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8" name="矩形 27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项目背景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11269" name="等腰三角形 28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6" name="矩形 30"/>
          <p:cNvSpPr>
            <a:spLocks noChangeArrowheads="1"/>
          </p:cNvSpPr>
          <p:nvPr/>
        </p:nvSpPr>
        <p:spPr bwMode="auto">
          <a:xfrm>
            <a:off x="488132" y="1006570"/>
            <a:ext cx="5061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表现层与应用层之间通过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DTO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交互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7" name="矩形 30"/>
          <p:cNvSpPr>
            <a:spLocks noChangeArrowheads="1"/>
          </p:cNvSpPr>
          <p:nvPr/>
        </p:nvSpPr>
        <p:spPr bwMode="auto">
          <a:xfrm>
            <a:off x="476250" y="1660513"/>
            <a:ext cx="5874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客户端需要将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DTO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转换成业务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Model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8" name="矩形 30"/>
          <p:cNvSpPr>
            <a:spLocks noChangeArrowheads="1"/>
          </p:cNvSpPr>
          <p:nvPr/>
        </p:nvSpPr>
        <p:spPr bwMode="auto">
          <a:xfrm>
            <a:off x="514721" y="2337914"/>
            <a:ext cx="8153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针对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DTO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分别生成 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android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和 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iOS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相应的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Entity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Class,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保证数据交互一致性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8" name="矩形 27"/>
          <p:cNvSpPr>
            <a:spLocks noChangeArrowheads="1"/>
          </p:cNvSpPr>
          <p:nvPr/>
        </p:nvSpPr>
        <p:spPr bwMode="auto">
          <a:xfrm>
            <a:off x="476250" y="177800"/>
            <a:ext cx="26578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dirty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DTO</a:t>
            </a:r>
            <a:r>
              <a:rPr lang="zh-CN" altLang="en-US" sz="2400" dirty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转</a:t>
            </a:r>
            <a:r>
              <a:rPr lang="en-US" altLang="zh-CN" sz="2400" dirty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Entity</a:t>
            </a:r>
            <a:r>
              <a:rPr lang="zh-CN" altLang="en-US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的方案</a:t>
            </a:r>
            <a:endParaRPr lang="zh-CN" altLang="en-US" sz="2400" dirty="0">
              <a:sym typeface="Calibri" pitchFamily="34" charset="0"/>
            </a:endParaRPr>
          </a:p>
        </p:txBody>
      </p:sp>
      <p:sp>
        <p:nvSpPr>
          <p:cNvPr id="11269" name="等腰三角形 28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1403780" y="1226551"/>
            <a:ext cx="127567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离线型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1403780" y="2715760"/>
            <a:ext cx="1275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服务型</a:t>
            </a:r>
            <a:endParaRPr lang="zh-CN" altLang="en-US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矩形 66"/>
          <p:cNvSpPr>
            <a:spLocks noChangeArrowheads="1"/>
          </p:cNvSpPr>
          <p:nvPr/>
        </p:nvSpPr>
        <p:spPr bwMode="auto">
          <a:xfrm>
            <a:off x="1683584" y="1659883"/>
            <a:ext cx="14229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JSONExport</a:t>
            </a:r>
            <a:endParaRPr lang="zh-CN" altLang="en-US" sz="14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矩形 66"/>
          <p:cNvSpPr>
            <a:spLocks noChangeArrowheads="1"/>
          </p:cNvSpPr>
          <p:nvPr/>
        </p:nvSpPr>
        <p:spPr bwMode="auto">
          <a:xfrm>
            <a:off x="1711135" y="2035288"/>
            <a:ext cx="14229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Gsonformat</a:t>
            </a:r>
            <a:endParaRPr lang="zh-CN" altLang="en-US" sz="14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矩形 27"/>
          <p:cNvSpPr>
            <a:spLocks noChangeArrowheads="1"/>
          </p:cNvSpPr>
          <p:nvPr/>
        </p:nvSpPr>
        <p:spPr bwMode="auto">
          <a:xfrm>
            <a:off x="501650" y="720902"/>
            <a:ext cx="14157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#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转换工具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sym typeface="Calibri" pitchFamily="34" charset="0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4499995" y="715773"/>
            <a:ext cx="30303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#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转成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Entity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文件的原格式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sym typeface="Calibri" pitchFamily="34" charset="0"/>
            </a:endParaRPr>
          </a:p>
        </p:txBody>
      </p:sp>
      <p:sp>
        <p:nvSpPr>
          <p:cNvPr id="11" name="矩形 30"/>
          <p:cNvSpPr>
            <a:spLocks noChangeArrowheads="1"/>
          </p:cNvSpPr>
          <p:nvPr/>
        </p:nvSpPr>
        <p:spPr bwMode="auto">
          <a:xfrm>
            <a:off x="4705613" y="1171216"/>
            <a:ext cx="1666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DTO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描述文件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2487"/>
          <a:stretch/>
        </p:blipFill>
        <p:spPr>
          <a:xfrm>
            <a:off x="4923504" y="1531485"/>
            <a:ext cx="2606808" cy="1672232"/>
          </a:xfrm>
          <a:prstGeom prst="rect">
            <a:avLst/>
          </a:prstGeom>
        </p:spPr>
      </p:pic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4705613" y="3249987"/>
            <a:ext cx="19887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自定义结构规则</a:t>
            </a:r>
            <a:endParaRPr lang="zh-CN" altLang="en-US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52" y="3619319"/>
            <a:ext cx="1145168" cy="15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87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8" name="矩形 27"/>
          <p:cNvSpPr>
            <a:spLocks noChangeArrowheads="1"/>
          </p:cNvSpPr>
          <p:nvPr/>
        </p:nvSpPr>
        <p:spPr bwMode="auto">
          <a:xfrm>
            <a:off x="476250" y="177800"/>
            <a:ext cx="27924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Entity</a:t>
            </a:r>
            <a:r>
              <a:rPr lang="zh-CN" altLang="en-US" sz="2400" dirty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</a:t>
            </a:r>
            <a:r>
              <a:rPr lang="zh-CN" altLang="en-US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文件生成方案</a:t>
            </a:r>
            <a:endParaRPr lang="zh-CN" altLang="en-US" sz="2400" dirty="0">
              <a:sym typeface="Calibri" pitchFamily="34" charset="0"/>
            </a:endParaRPr>
          </a:p>
        </p:txBody>
      </p:sp>
      <p:sp>
        <p:nvSpPr>
          <p:cNvPr id="11269" name="等腰三角形 28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683730" y="1579388"/>
            <a:ext cx="28620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sym typeface="Calibri" pitchFamily="34" charset="0"/>
              </a:rPr>
              <a:t>Velocity</a:t>
            </a:r>
            <a:r>
              <a:rPr lang="zh-CN" altLang="en-US" sz="2000" b="1" dirty="0" smtClean="0">
                <a:solidFill>
                  <a:srgbClr val="C00000"/>
                </a:solidFill>
                <a:sym typeface="Calibri" pitchFamily="34" charset="0"/>
              </a:rPr>
              <a:t>， </a:t>
            </a:r>
            <a:r>
              <a:rPr lang="en-US" altLang="zh-CN" sz="2000" b="1" dirty="0" err="1" smtClean="0">
                <a:solidFill>
                  <a:srgbClr val="C00000"/>
                </a:solidFill>
                <a:sym typeface="Calibri" pitchFamily="34" charset="0"/>
              </a:rPr>
              <a:t>FreeMarker</a:t>
            </a:r>
            <a:endParaRPr lang="zh-CN" altLang="en-US" sz="2000" b="1" dirty="0">
              <a:solidFill>
                <a:srgbClr val="C00000"/>
              </a:solidFill>
              <a:sym typeface="Calibri" pitchFamily="34" charset="0"/>
            </a:endParaRPr>
          </a:p>
        </p:txBody>
      </p:sp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589085" y="3315866"/>
            <a:ext cx="19887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自定义解析引擎</a:t>
            </a:r>
            <a:endParaRPr lang="zh-CN" altLang="en-US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矩形 30"/>
          <p:cNvSpPr>
            <a:spLocks noChangeArrowheads="1"/>
          </p:cNvSpPr>
          <p:nvPr/>
        </p:nvSpPr>
        <p:spPr bwMode="auto">
          <a:xfrm>
            <a:off x="596825" y="985995"/>
            <a:ext cx="22470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采用模板引擎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27"/>
          <p:cNvSpPr>
            <a:spLocks noChangeArrowheads="1"/>
          </p:cNvSpPr>
          <p:nvPr/>
        </p:nvSpPr>
        <p:spPr bwMode="auto">
          <a:xfrm>
            <a:off x="1381818" y="1933576"/>
            <a:ext cx="9813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sym typeface="Calibri" pitchFamily="34" charset="0"/>
              </a:rPr>
              <a:t>Jinjia2</a:t>
            </a:r>
            <a:endParaRPr lang="zh-CN" altLang="en-US" sz="2000" b="1" dirty="0">
              <a:solidFill>
                <a:srgbClr val="C00000"/>
              </a:solidFill>
              <a:sym typeface="Calibri" pitchFamily="34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381818" y="2291584"/>
            <a:ext cx="8675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b="1" smtClean="0">
                <a:solidFill>
                  <a:srgbClr val="C00000"/>
                </a:solidFill>
                <a:sym typeface="Calibri" pitchFamily="34" charset="0"/>
              </a:rPr>
              <a:t>liquid</a:t>
            </a:r>
            <a:endParaRPr lang="zh-CN" altLang="en-US" sz="2000" b="1" dirty="0">
              <a:solidFill>
                <a:srgbClr val="C00000"/>
              </a:solidFill>
              <a:sym typeface="Calibri" pitchFamily="34" charset="0"/>
            </a:endParaRPr>
          </a:p>
        </p:txBody>
      </p:sp>
      <p:sp>
        <p:nvSpPr>
          <p:cNvPr id="18" name="矩形 27"/>
          <p:cNvSpPr>
            <a:spLocks noChangeArrowheads="1"/>
          </p:cNvSpPr>
          <p:nvPr/>
        </p:nvSpPr>
        <p:spPr bwMode="auto">
          <a:xfrm>
            <a:off x="1545323" y="2663974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000" b="1" smtClean="0">
                <a:solidFill>
                  <a:srgbClr val="C00000"/>
                </a:solidFill>
                <a:sym typeface="Calibri" pitchFamily="34" charset="0"/>
              </a:rPr>
              <a:t>ejs</a:t>
            </a:r>
            <a:endParaRPr lang="zh-CN" altLang="en-US" sz="2000" b="1" dirty="0">
              <a:solidFill>
                <a:srgbClr val="C00000"/>
              </a:solidFill>
              <a:sym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55"/>
          <a:stretch/>
        </p:blipFill>
        <p:spPr>
          <a:xfrm>
            <a:off x="3851950" y="1355327"/>
            <a:ext cx="514899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00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矩形 18"/>
          <p:cNvSpPr>
            <a:spLocks noChangeArrowheads="1"/>
          </p:cNvSpPr>
          <p:nvPr/>
        </p:nvSpPr>
        <p:spPr bwMode="auto">
          <a:xfrm>
            <a:off x="2627865" y="1995710"/>
            <a:ext cx="37144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0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Caster</a:t>
            </a:r>
            <a:r>
              <a:rPr lang="zh-CN" altLang="en-US" sz="40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如何选型</a:t>
            </a:r>
            <a:endParaRPr lang="zh-CN" altLang="en-US" sz="4000" dirty="0">
              <a:sym typeface="Calibri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矩形 18"/>
          <p:cNvSpPr>
            <a:spLocks noChangeArrowheads="1"/>
          </p:cNvSpPr>
          <p:nvPr/>
        </p:nvSpPr>
        <p:spPr bwMode="auto">
          <a:xfrm>
            <a:off x="476250" y="177800"/>
            <a:ext cx="23022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Caster</a:t>
            </a:r>
            <a:r>
              <a:rPr lang="zh-CN" altLang="en-US" sz="24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服务构成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1741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9" name="组 68"/>
          <p:cNvGrpSpPr/>
          <p:nvPr/>
        </p:nvGrpSpPr>
        <p:grpSpPr>
          <a:xfrm>
            <a:off x="1437684" y="1681705"/>
            <a:ext cx="1477136" cy="1610095"/>
            <a:chOff x="2647874" y="2675756"/>
            <a:chExt cx="1085881" cy="1175704"/>
          </a:xfrm>
        </p:grpSpPr>
        <p:sp>
          <p:nvSpPr>
            <p:cNvPr id="70" name="AutoShape 12"/>
            <p:cNvSpPr>
              <a:spLocks noChangeArrowheads="1"/>
            </p:cNvSpPr>
            <p:nvPr/>
          </p:nvSpPr>
          <p:spPr bwMode="auto">
            <a:xfrm>
              <a:off x="2647874" y="3632132"/>
              <a:ext cx="1008992" cy="219328"/>
            </a:xfrm>
            <a:prstGeom prst="roundRect">
              <a:avLst>
                <a:gd name="adj" fmla="val 16667"/>
              </a:avLst>
            </a:prstGeom>
            <a:solidFill>
              <a:srgbClr val="88C9EE"/>
            </a:solidFill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Mock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server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录入</a:t>
              </a:r>
              <a:endPara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手动录入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AutoShape 24"/>
            <p:cNvSpPr>
              <a:spLocks noChangeArrowheads="1"/>
            </p:cNvSpPr>
            <p:nvPr/>
          </p:nvSpPr>
          <p:spPr bwMode="auto">
            <a:xfrm>
              <a:off x="2652261" y="2789839"/>
              <a:ext cx="1004605" cy="789650"/>
            </a:xfrm>
            <a:prstGeom prst="roundRect">
              <a:avLst>
                <a:gd name="adj" fmla="val 5310"/>
              </a:avLst>
            </a:prstGeom>
            <a:solidFill>
              <a:sysClr val="window" lastClr="FFFFFF">
                <a:lumMod val="65000"/>
              </a:sysClr>
            </a:solidFill>
            <a:ln w="1905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kern="0" noProof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DTO</a:t>
              </a:r>
              <a:r>
                <a:rPr lang="zh-CN" altLang="en-US" sz="1050" kern="0" noProof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描述文件录入</a:t>
              </a:r>
              <a:endParaRPr kumimoji="0" lang="en-US" altLang="zh-CN" sz="105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Rectangle 25"/>
            <p:cNvSpPr>
              <a:spLocks noChangeArrowheads="1"/>
            </p:cNvSpPr>
            <p:nvPr/>
          </p:nvSpPr>
          <p:spPr bwMode="auto">
            <a:xfrm>
              <a:off x="3619694" y="3149569"/>
              <a:ext cx="114061" cy="12283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AutoShape 88"/>
            <p:cNvSpPr>
              <a:spLocks noChangeArrowheads="1"/>
            </p:cNvSpPr>
            <p:nvPr/>
          </p:nvSpPr>
          <p:spPr bwMode="auto">
            <a:xfrm>
              <a:off x="2853935" y="2675756"/>
              <a:ext cx="605398" cy="649268"/>
            </a:xfrm>
            <a:prstGeom prst="roundRect">
              <a:avLst>
                <a:gd name="adj" fmla="val 4486"/>
              </a:avLst>
            </a:prstGeom>
            <a:solidFill>
              <a:srgbClr val="0077BB"/>
            </a:solidFill>
            <a:ln w="19050">
              <a:solidFill>
                <a:srgbClr val="F2F2F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4" name="Group 89"/>
            <p:cNvGrpSpPr>
              <a:grpSpLocks/>
            </p:cNvGrpSpPr>
            <p:nvPr/>
          </p:nvGrpSpPr>
          <p:grpSpPr bwMode="auto">
            <a:xfrm>
              <a:off x="2975891" y="2804758"/>
              <a:ext cx="358269" cy="387516"/>
              <a:chOff x="522" y="1555"/>
              <a:chExt cx="245" cy="265"/>
            </a:xfrm>
          </p:grpSpPr>
          <p:sp>
            <p:nvSpPr>
              <p:cNvPr id="75" name="Oval 90"/>
              <p:cNvSpPr>
                <a:spLocks noChangeAspect="1" noChangeArrowheads="1"/>
              </p:cNvSpPr>
              <p:nvPr/>
            </p:nvSpPr>
            <p:spPr bwMode="auto">
              <a:xfrm>
                <a:off x="612" y="15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Oval 91"/>
              <p:cNvSpPr>
                <a:spLocks noChangeAspect="1" noChangeArrowheads="1"/>
              </p:cNvSpPr>
              <p:nvPr/>
            </p:nvSpPr>
            <p:spPr bwMode="auto">
              <a:xfrm>
                <a:off x="70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Oval 92"/>
              <p:cNvSpPr>
                <a:spLocks noChangeAspect="1" noChangeArrowheads="1"/>
              </p:cNvSpPr>
              <p:nvPr/>
            </p:nvSpPr>
            <p:spPr bwMode="auto">
              <a:xfrm>
                <a:off x="52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Line 93"/>
              <p:cNvSpPr>
                <a:spLocks noChangeAspect="1" noChangeShapeType="1"/>
              </p:cNvSpPr>
              <p:nvPr/>
            </p:nvSpPr>
            <p:spPr bwMode="auto">
              <a:xfrm>
                <a:off x="642" y="159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9" name="Line 94"/>
              <p:cNvSpPr>
                <a:spLocks noChangeAspect="1" noChangeShapeType="1"/>
              </p:cNvSpPr>
              <p:nvPr/>
            </p:nvSpPr>
            <p:spPr bwMode="auto">
              <a:xfrm flipV="1">
                <a:off x="552" y="168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0" name="Line 95"/>
              <p:cNvSpPr>
                <a:spLocks noChangeAspect="1" noChangeShapeType="1"/>
              </p:cNvSpPr>
              <p:nvPr/>
            </p:nvSpPr>
            <p:spPr bwMode="auto">
              <a:xfrm>
                <a:off x="55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1" name="Line 96"/>
              <p:cNvSpPr>
                <a:spLocks noChangeAspect="1" noChangeShapeType="1"/>
              </p:cNvSpPr>
              <p:nvPr/>
            </p:nvSpPr>
            <p:spPr bwMode="auto">
              <a:xfrm>
                <a:off x="73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2" name="AutoShape 97"/>
              <p:cNvSpPr>
                <a:spLocks noChangeAspect="1" noChangeArrowheads="1"/>
              </p:cNvSpPr>
              <p:nvPr/>
            </p:nvSpPr>
            <p:spPr bwMode="auto">
              <a:xfrm>
                <a:off x="617" y="1650"/>
                <a:ext cx="60" cy="60"/>
              </a:xfrm>
              <a:prstGeom prst="diamond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3" name="组 82"/>
          <p:cNvGrpSpPr/>
          <p:nvPr/>
        </p:nvGrpSpPr>
        <p:grpSpPr>
          <a:xfrm>
            <a:off x="3768011" y="1633482"/>
            <a:ext cx="1391768" cy="1658318"/>
            <a:chOff x="2647874" y="2675756"/>
            <a:chExt cx="1085881" cy="1175704"/>
          </a:xfrm>
        </p:grpSpPr>
        <p:sp>
          <p:nvSpPr>
            <p:cNvPr id="84" name="AutoShape 12"/>
            <p:cNvSpPr>
              <a:spLocks noChangeArrowheads="1"/>
            </p:cNvSpPr>
            <p:nvPr/>
          </p:nvSpPr>
          <p:spPr bwMode="auto">
            <a:xfrm>
              <a:off x="2647874" y="3632132"/>
              <a:ext cx="1008992" cy="219328"/>
            </a:xfrm>
            <a:prstGeom prst="roundRect">
              <a:avLst>
                <a:gd name="adj" fmla="val 16667"/>
              </a:avLst>
            </a:prstGeom>
            <a:solidFill>
              <a:srgbClr val="88C9EE"/>
            </a:solidFill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指令生成</a:t>
              </a:r>
              <a:endParaRPr lang="en-US" altLang="zh-CN" sz="8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文件生成器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AutoShape 24"/>
            <p:cNvSpPr>
              <a:spLocks noChangeArrowheads="1"/>
            </p:cNvSpPr>
            <p:nvPr/>
          </p:nvSpPr>
          <p:spPr bwMode="auto">
            <a:xfrm>
              <a:off x="2652261" y="2789839"/>
              <a:ext cx="1004605" cy="789650"/>
            </a:xfrm>
            <a:prstGeom prst="roundRect">
              <a:avLst>
                <a:gd name="adj" fmla="val 5310"/>
              </a:avLst>
            </a:prstGeom>
            <a:solidFill>
              <a:sysClr val="window" lastClr="FFFFFF">
                <a:lumMod val="65000"/>
              </a:sysClr>
            </a:solidFill>
            <a:ln w="1905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kern="0" noProof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Entity</a:t>
              </a:r>
              <a:r>
                <a:rPr lang="zh-CN" altLang="en-US" sz="1050" kern="0" noProof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源码文件生成</a:t>
              </a:r>
              <a:endParaRPr kumimoji="0" lang="en-US" altLang="zh-CN" sz="105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Rectangle 25"/>
            <p:cNvSpPr>
              <a:spLocks noChangeArrowheads="1"/>
            </p:cNvSpPr>
            <p:nvPr/>
          </p:nvSpPr>
          <p:spPr bwMode="auto">
            <a:xfrm>
              <a:off x="3619694" y="3149569"/>
              <a:ext cx="114061" cy="12283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AutoShape 88"/>
            <p:cNvSpPr>
              <a:spLocks noChangeArrowheads="1"/>
            </p:cNvSpPr>
            <p:nvPr/>
          </p:nvSpPr>
          <p:spPr bwMode="auto">
            <a:xfrm>
              <a:off x="2853935" y="2675756"/>
              <a:ext cx="605398" cy="649268"/>
            </a:xfrm>
            <a:prstGeom prst="roundRect">
              <a:avLst>
                <a:gd name="adj" fmla="val 4486"/>
              </a:avLst>
            </a:prstGeom>
            <a:solidFill>
              <a:srgbClr val="0077BB"/>
            </a:solidFill>
            <a:ln w="19050">
              <a:solidFill>
                <a:srgbClr val="F2F2F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8" name="Group 89"/>
            <p:cNvGrpSpPr>
              <a:grpSpLocks/>
            </p:cNvGrpSpPr>
            <p:nvPr/>
          </p:nvGrpSpPr>
          <p:grpSpPr bwMode="auto">
            <a:xfrm>
              <a:off x="2975891" y="2804758"/>
              <a:ext cx="358269" cy="387516"/>
              <a:chOff x="522" y="1555"/>
              <a:chExt cx="245" cy="265"/>
            </a:xfrm>
          </p:grpSpPr>
          <p:sp>
            <p:nvSpPr>
              <p:cNvPr id="89" name="Oval 90"/>
              <p:cNvSpPr>
                <a:spLocks noChangeAspect="1" noChangeArrowheads="1"/>
              </p:cNvSpPr>
              <p:nvPr/>
            </p:nvSpPr>
            <p:spPr bwMode="auto">
              <a:xfrm>
                <a:off x="612" y="15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0" name="Oval 91"/>
              <p:cNvSpPr>
                <a:spLocks noChangeAspect="1" noChangeArrowheads="1"/>
              </p:cNvSpPr>
              <p:nvPr/>
            </p:nvSpPr>
            <p:spPr bwMode="auto">
              <a:xfrm>
                <a:off x="70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1" name="Oval 92"/>
              <p:cNvSpPr>
                <a:spLocks noChangeAspect="1" noChangeArrowheads="1"/>
              </p:cNvSpPr>
              <p:nvPr/>
            </p:nvSpPr>
            <p:spPr bwMode="auto">
              <a:xfrm>
                <a:off x="52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Line 93"/>
              <p:cNvSpPr>
                <a:spLocks noChangeAspect="1" noChangeShapeType="1"/>
              </p:cNvSpPr>
              <p:nvPr/>
            </p:nvSpPr>
            <p:spPr bwMode="auto">
              <a:xfrm>
                <a:off x="642" y="159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3" name="Line 94"/>
              <p:cNvSpPr>
                <a:spLocks noChangeAspect="1" noChangeShapeType="1"/>
              </p:cNvSpPr>
              <p:nvPr/>
            </p:nvSpPr>
            <p:spPr bwMode="auto">
              <a:xfrm flipV="1">
                <a:off x="552" y="168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" name="Line 95"/>
              <p:cNvSpPr>
                <a:spLocks noChangeAspect="1" noChangeShapeType="1"/>
              </p:cNvSpPr>
              <p:nvPr/>
            </p:nvSpPr>
            <p:spPr bwMode="auto">
              <a:xfrm>
                <a:off x="55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5" name="Line 96"/>
              <p:cNvSpPr>
                <a:spLocks noChangeAspect="1" noChangeShapeType="1"/>
              </p:cNvSpPr>
              <p:nvPr/>
            </p:nvSpPr>
            <p:spPr bwMode="auto">
              <a:xfrm>
                <a:off x="73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6" name="AutoShape 97"/>
              <p:cNvSpPr>
                <a:spLocks noChangeAspect="1" noChangeArrowheads="1"/>
              </p:cNvSpPr>
              <p:nvPr/>
            </p:nvSpPr>
            <p:spPr bwMode="auto">
              <a:xfrm>
                <a:off x="617" y="1650"/>
                <a:ext cx="60" cy="60"/>
              </a:xfrm>
              <a:prstGeom prst="diamond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97" name="组 96"/>
          <p:cNvGrpSpPr/>
          <p:nvPr/>
        </p:nvGrpSpPr>
        <p:grpSpPr>
          <a:xfrm>
            <a:off x="6004170" y="1644021"/>
            <a:ext cx="1376025" cy="1719784"/>
            <a:chOff x="2647874" y="2675756"/>
            <a:chExt cx="1008992" cy="1175704"/>
          </a:xfrm>
        </p:grpSpPr>
        <p:sp>
          <p:nvSpPr>
            <p:cNvPr id="98" name="AutoShape 12"/>
            <p:cNvSpPr>
              <a:spLocks noChangeArrowheads="1"/>
            </p:cNvSpPr>
            <p:nvPr/>
          </p:nvSpPr>
          <p:spPr bwMode="auto">
            <a:xfrm>
              <a:off x="2647874" y="3632132"/>
              <a:ext cx="1008992" cy="219328"/>
            </a:xfrm>
            <a:prstGeom prst="roundRect">
              <a:avLst>
                <a:gd name="adj" fmla="val 16667"/>
              </a:avLst>
            </a:prstGeom>
            <a:solidFill>
              <a:srgbClr val="88C9EE"/>
            </a:solidFill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分支管理</a:t>
              </a:r>
              <a:endParaRPr lang="en-US" altLang="zh-CN" sz="8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子工程引入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2652261" y="2789839"/>
              <a:ext cx="1004605" cy="789650"/>
            </a:xfrm>
            <a:prstGeom prst="roundRect">
              <a:avLst>
                <a:gd name="adj" fmla="val 5310"/>
              </a:avLst>
            </a:prstGeom>
            <a:solidFill>
              <a:sysClr val="window" lastClr="FFFFFF">
                <a:lumMod val="65000"/>
              </a:sysClr>
            </a:solidFill>
            <a:ln w="1905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wrap="none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版本维护</a:t>
              </a:r>
              <a:endParaRPr kumimoji="0" lang="en-US" altLang="zh-CN" sz="105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AutoShape 88"/>
            <p:cNvSpPr>
              <a:spLocks noChangeArrowheads="1"/>
            </p:cNvSpPr>
            <p:nvPr/>
          </p:nvSpPr>
          <p:spPr bwMode="auto">
            <a:xfrm>
              <a:off x="2853935" y="2675756"/>
              <a:ext cx="605398" cy="649268"/>
            </a:xfrm>
            <a:prstGeom prst="roundRect">
              <a:avLst>
                <a:gd name="adj" fmla="val 4486"/>
              </a:avLst>
            </a:prstGeom>
            <a:solidFill>
              <a:srgbClr val="0077BB"/>
            </a:solidFill>
            <a:ln w="19050">
              <a:solidFill>
                <a:srgbClr val="F2F2F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2" name="Group 89"/>
            <p:cNvGrpSpPr>
              <a:grpSpLocks/>
            </p:cNvGrpSpPr>
            <p:nvPr/>
          </p:nvGrpSpPr>
          <p:grpSpPr bwMode="auto">
            <a:xfrm>
              <a:off x="2975891" y="2804758"/>
              <a:ext cx="358269" cy="387516"/>
              <a:chOff x="522" y="1555"/>
              <a:chExt cx="245" cy="265"/>
            </a:xfrm>
          </p:grpSpPr>
          <p:sp>
            <p:nvSpPr>
              <p:cNvPr id="103" name="Oval 90"/>
              <p:cNvSpPr>
                <a:spLocks noChangeAspect="1" noChangeArrowheads="1"/>
              </p:cNvSpPr>
              <p:nvPr/>
            </p:nvSpPr>
            <p:spPr bwMode="auto">
              <a:xfrm>
                <a:off x="612" y="15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Oval 91"/>
              <p:cNvSpPr>
                <a:spLocks noChangeAspect="1" noChangeArrowheads="1"/>
              </p:cNvSpPr>
              <p:nvPr/>
            </p:nvSpPr>
            <p:spPr bwMode="auto">
              <a:xfrm>
                <a:off x="70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Oval 92"/>
              <p:cNvSpPr>
                <a:spLocks noChangeAspect="1" noChangeArrowheads="1"/>
              </p:cNvSpPr>
              <p:nvPr/>
            </p:nvSpPr>
            <p:spPr bwMode="auto">
              <a:xfrm>
                <a:off x="522" y="1755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6" name="Line 93"/>
              <p:cNvSpPr>
                <a:spLocks noChangeAspect="1" noChangeShapeType="1"/>
              </p:cNvSpPr>
              <p:nvPr/>
            </p:nvSpPr>
            <p:spPr bwMode="auto">
              <a:xfrm>
                <a:off x="642" y="159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" name="Line 94"/>
              <p:cNvSpPr>
                <a:spLocks noChangeAspect="1" noChangeShapeType="1"/>
              </p:cNvSpPr>
              <p:nvPr/>
            </p:nvSpPr>
            <p:spPr bwMode="auto">
              <a:xfrm flipV="1">
                <a:off x="552" y="168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Line 95"/>
              <p:cNvSpPr>
                <a:spLocks noChangeAspect="1" noChangeShapeType="1"/>
              </p:cNvSpPr>
              <p:nvPr/>
            </p:nvSpPr>
            <p:spPr bwMode="auto">
              <a:xfrm>
                <a:off x="55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9" name="Line 96"/>
              <p:cNvSpPr>
                <a:spLocks noChangeAspect="1" noChangeShapeType="1"/>
              </p:cNvSpPr>
              <p:nvPr/>
            </p:nvSpPr>
            <p:spPr bwMode="auto">
              <a:xfrm>
                <a:off x="732" y="1685"/>
                <a:ext cx="0" cy="55"/>
              </a:xfrm>
              <a:prstGeom prst="line">
                <a:avLst/>
              </a:prstGeom>
              <a:noFill/>
              <a:ln w="9525">
                <a:solidFill>
                  <a:srgbClr val="F2F2F2"/>
                </a:solidFill>
                <a:round/>
                <a:headEnd/>
                <a:tailEnd type="triangl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0" name="AutoShape 97"/>
              <p:cNvSpPr>
                <a:spLocks noChangeAspect="1" noChangeArrowheads="1"/>
              </p:cNvSpPr>
              <p:nvPr/>
            </p:nvSpPr>
            <p:spPr bwMode="auto">
              <a:xfrm>
                <a:off x="617" y="1650"/>
                <a:ext cx="60" cy="60"/>
              </a:xfrm>
              <a:prstGeom prst="diamond">
                <a:avLst/>
              </a:prstGeom>
              <a:solidFill>
                <a:srgbClr val="FFFFFF"/>
              </a:solidFill>
              <a:ln w="9525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18" name="Line 6"/>
          <p:cNvSpPr>
            <a:spLocks noChangeShapeType="1"/>
          </p:cNvSpPr>
          <p:nvPr/>
        </p:nvSpPr>
        <p:spPr bwMode="auto">
          <a:xfrm flipV="1">
            <a:off x="2914818" y="2362024"/>
            <a:ext cx="864121" cy="4397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Line 6"/>
          <p:cNvSpPr>
            <a:spLocks noChangeShapeType="1"/>
          </p:cNvSpPr>
          <p:nvPr/>
        </p:nvSpPr>
        <p:spPr bwMode="auto">
          <a:xfrm>
            <a:off x="5159778" y="2397910"/>
            <a:ext cx="872231" cy="1658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2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矩形 18"/>
          <p:cNvSpPr>
            <a:spLocks noChangeArrowheads="1"/>
          </p:cNvSpPr>
          <p:nvPr/>
        </p:nvSpPr>
        <p:spPr bwMode="auto">
          <a:xfrm>
            <a:off x="2627865" y="1995710"/>
            <a:ext cx="45278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0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Entity</a:t>
            </a:r>
            <a:r>
              <a:rPr lang="zh-CN" altLang="en-US" sz="4000" dirty="0" smtClean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 源码文件生成</a:t>
            </a:r>
            <a:endParaRPr lang="zh-CN" altLang="en-US" sz="4000" dirty="0"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22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4"/>
          <p:cNvSpPr>
            <a:spLocks noChangeArrowheads="1"/>
          </p:cNvSpPr>
          <p:nvPr/>
        </p:nvSpPr>
        <p:spPr bwMode="auto">
          <a:xfrm>
            <a:off x="9193" y="0"/>
            <a:ext cx="2214563" cy="5143500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 flipH="1">
            <a:off x="0" y="0"/>
            <a:ext cx="5003800" cy="5143500"/>
            <a:chOff x="0" y="0"/>
            <a:chExt cx="5004049" cy="5143500"/>
          </a:xfrm>
        </p:grpSpPr>
        <p:sp>
          <p:nvSpPr>
            <p:cNvPr id="4134" name="直接连接符 34"/>
            <p:cNvSpPr>
              <a:spLocks noChangeShapeType="1"/>
            </p:cNvSpPr>
            <p:nvPr/>
          </p:nvSpPr>
          <p:spPr bwMode="auto">
            <a:xfrm flipH="1">
              <a:off x="2425903" y="3824346"/>
              <a:ext cx="2578144" cy="1319154"/>
            </a:xfrm>
            <a:prstGeom prst="line">
              <a:avLst/>
            </a:prstGeom>
            <a:noFill/>
            <a:ln w="9525">
              <a:solidFill>
                <a:srgbClr val="FFFFFF">
                  <a:alpha val="29019"/>
                </a:srgb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直接连接符 35"/>
            <p:cNvSpPr>
              <a:spLocks noChangeShapeType="1"/>
            </p:cNvSpPr>
            <p:nvPr/>
          </p:nvSpPr>
          <p:spPr bwMode="auto">
            <a:xfrm flipH="1" flipV="1">
              <a:off x="0" y="627534"/>
              <a:ext cx="5004049" cy="3960440"/>
            </a:xfrm>
            <a:prstGeom prst="line">
              <a:avLst/>
            </a:prstGeom>
            <a:noFill/>
            <a:ln w="9525">
              <a:solidFill>
                <a:srgbClr val="FFFFFF">
                  <a:alpha val="29019"/>
                </a:srgb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直接连接符 36"/>
            <p:cNvSpPr>
              <a:spLocks noChangeShapeType="1"/>
            </p:cNvSpPr>
            <p:nvPr/>
          </p:nvSpPr>
          <p:spPr bwMode="auto">
            <a:xfrm flipH="1">
              <a:off x="4248472" y="3013090"/>
              <a:ext cx="755575" cy="2130410"/>
            </a:xfrm>
            <a:prstGeom prst="line">
              <a:avLst/>
            </a:prstGeom>
            <a:noFill/>
            <a:ln w="9525">
              <a:solidFill>
                <a:srgbClr val="FFFFFF">
                  <a:alpha val="29019"/>
                </a:srgb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直接连接符 38"/>
            <p:cNvSpPr>
              <a:spLocks noChangeShapeType="1"/>
            </p:cNvSpPr>
            <p:nvPr/>
          </p:nvSpPr>
          <p:spPr bwMode="auto">
            <a:xfrm>
              <a:off x="2608837" y="0"/>
              <a:ext cx="1495619" cy="5092030"/>
            </a:xfrm>
            <a:prstGeom prst="line">
              <a:avLst/>
            </a:prstGeom>
            <a:noFill/>
            <a:ln w="9525">
              <a:solidFill>
                <a:srgbClr val="FFFFFF">
                  <a:alpha val="29019"/>
                </a:srgb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直接连接符 39"/>
            <p:cNvSpPr>
              <a:spLocks noChangeShapeType="1"/>
            </p:cNvSpPr>
            <p:nvPr/>
          </p:nvSpPr>
          <p:spPr bwMode="auto">
            <a:xfrm flipH="1">
              <a:off x="3168352" y="2571750"/>
              <a:ext cx="1835697" cy="2571750"/>
            </a:xfrm>
            <a:prstGeom prst="line">
              <a:avLst/>
            </a:prstGeom>
            <a:noFill/>
            <a:ln w="9525">
              <a:solidFill>
                <a:srgbClr val="FFFFFF">
                  <a:alpha val="29019"/>
                </a:srgb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1" name="Group 10"/>
          <p:cNvGrpSpPr>
            <a:grpSpLocks/>
          </p:cNvGrpSpPr>
          <p:nvPr/>
        </p:nvGrpSpPr>
        <p:grpSpPr bwMode="auto">
          <a:xfrm>
            <a:off x="2025200" y="829743"/>
            <a:ext cx="360363" cy="368300"/>
            <a:chOff x="0" y="0"/>
            <a:chExt cx="360040" cy="369332"/>
          </a:xfrm>
        </p:grpSpPr>
        <p:sp>
          <p:nvSpPr>
            <p:cNvPr id="4132" name="椭圆 23"/>
            <p:cNvSpPr>
              <a:spLocks noChangeArrowheads="1"/>
            </p:cNvSpPr>
            <p:nvPr/>
          </p:nvSpPr>
          <p:spPr bwMode="auto"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133" name="TextBox 52"/>
            <p:cNvSpPr>
              <a:spLocks noChangeArrowheads="1"/>
            </p:cNvSpPr>
            <p:nvPr/>
          </p:nvSpPr>
          <p:spPr bwMode="auto">
            <a:xfrm>
              <a:off x="20361" y="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02" name="Group 13"/>
          <p:cNvGrpSpPr>
            <a:grpSpLocks/>
          </p:cNvGrpSpPr>
          <p:nvPr/>
        </p:nvGrpSpPr>
        <p:grpSpPr bwMode="auto">
          <a:xfrm>
            <a:off x="2067270" y="2340688"/>
            <a:ext cx="360363" cy="369888"/>
            <a:chOff x="0" y="0"/>
            <a:chExt cx="360040" cy="369332"/>
          </a:xfrm>
        </p:grpSpPr>
        <p:sp>
          <p:nvSpPr>
            <p:cNvPr id="4130" name="椭圆 24"/>
            <p:cNvSpPr>
              <a:spLocks noChangeArrowheads="1"/>
            </p:cNvSpPr>
            <p:nvPr/>
          </p:nvSpPr>
          <p:spPr bwMode="auto">
            <a:xfrm>
              <a:off x="0" y="4647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131" name="TextBox 53"/>
            <p:cNvSpPr>
              <a:spLocks noChangeArrowheads="1"/>
            </p:cNvSpPr>
            <p:nvPr/>
          </p:nvSpPr>
          <p:spPr bwMode="auto">
            <a:xfrm>
              <a:off x="20361" y="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03" name="Group 16"/>
          <p:cNvGrpSpPr>
            <a:grpSpLocks/>
          </p:cNvGrpSpPr>
          <p:nvPr/>
        </p:nvGrpSpPr>
        <p:grpSpPr bwMode="auto">
          <a:xfrm>
            <a:off x="2043574" y="3633162"/>
            <a:ext cx="360363" cy="373063"/>
            <a:chOff x="0" y="0"/>
            <a:chExt cx="360040" cy="372618"/>
          </a:xfrm>
        </p:grpSpPr>
        <p:sp>
          <p:nvSpPr>
            <p:cNvPr id="4128" name="椭圆 26"/>
            <p:cNvSpPr>
              <a:spLocks noChangeArrowheads="1"/>
            </p:cNvSpPr>
            <p:nvPr/>
          </p:nvSpPr>
          <p:spPr bwMode="auto">
            <a:xfrm>
              <a:off x="0" y="0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129" name="TextBox 55"/>
            <p:cNvSpPr>
              <a:spLocks noChangeArrowheads="1"/>
            </p:cNvSpPr>
            <p:nvPr/>
          </p:nvSpPr>
          <p:spPr bwMode="auto">
            <a:xfrm>
              <a:off x="20361" y="328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109" name="矩形 30"/>
          <p:cNvSpPr>
            <a:spLocks noChangeArrowheads="1"/>
          </p:cNvSpPr>
          <p:nvPr/>
        </p:nvSpPr>
        <p:spPr bwMode="auto">
          <a:xfrm>
            <a:off x="3765452" y="860763"/>
            <a:ext cx="5061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非模板引擎渲染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08988" y="44450"/>
            <a:ext cx="735012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>
              <a:defRPr/>
            </a:pP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图表：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>
              <a:defRPr/>
            </a:pP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   </a:t>
            </a:r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                   </a:t>
            </a:r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       </a:t>
            </a:r>
          </a:p>
          <a:p>
            <a:pPr>
              <a:defRPr/>
            </a:pP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                  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语文课件：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www.1ppt.com/kejian/yuwen/    </a:t>
            </a:r>
            <a:r>
              <a:rPr lang="zh-CN" altLang="en-US" sz="100" dirty="0">
                <a:solidFill>
                  <a:schemeClr val="bg1"/>
                </a:solidFill>
              </a:rPr>
              <a:t>数学课件：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www.1ppt.com/kejian/shuxue/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英语课件：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www.1ppt.com/kejian/yingyu/    </a:t>
            </a:r>
            <a:r>
              <a:rPr lang="zh-CN" altLang="en-US" sz="100" dirty="0">
                <a:solidFill>
                  <a:schemeClr val="bg1"/>
                </a:solidFill>
              </a:rPr>
              <a:t>美术课件：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www.1ppt.com/kejian/meishu/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科学课件：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www.1ppt.com/kejian/kexue/     </a:t>
            </a:r>
            <a:r>
              <a:rPr lang="zh-CN" altLang="en-US" sz="100" dirty="0">
                <a:solidFill>
                  <a:schemeClr val="bg1"/>
                </a:solidFill>
              </a:rPr>
              <a:t>物理课件：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www.1ppt.com/kejian/wuli/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化学课件：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www.1ppt.com/kejian/huaxue/  </a:t>
            </a:r>
            <a:r>
              <a:rPr lang="zh-CN" altLang="en-US" sz="100" dirty="0">
                <a:solidFill>
                  <a:schemeClr val="bg1"/>
                </a:solidFill>
              </a:rPr>
              <a:t>生物课件：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www.1ppt.com/kejian/shengwu/ </a:t>
            </a:r>
          </a:p>
          <a:p>
            <a:pPr>
              <a:defRPr/>
            </a:pPr>
            <a:r>
              <a:rPr lang="zh-CN" altLang="en-US" sz="100" dirty="0">
                <a:solidFill>
                  <a:schemeClr val="bg1"/>
                </a:solidFill>
              </a:rPr>
              <a:t>地理课件：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www.1ppt.com/kejian/dili/          </a:t>
            </a:r>
            <a:r>
              <a:rPr lang="zh-CN" altLang="en-US" sz="100" dirty="0">
                <a:solidFill>
                  <a:schemeClr val="bg1"/>
                </a:solidFill>
              </a:rPr>
              <a:t>历史课件：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www.1ppt.com/kejian/lishi/        </a:t>
            </a:r>
          </a:p>
        </p:txBody>
      </p:sp>
      <p:sp>
        <p:nvSpPr>
          <p:cNvPr id="48" name="矩形 64"/>
          <p:cNvSpPr>
            <a:spLocks noChangeArrowheads="1"/>
          </p:cNvSpPr>
          <p:nvPr/>
        </p:nvSpPr>
        <p:spPr bwMode="auto">
          <a:xfrm>
            <a:off x="3799171" y="3866773"/>
            <a:ext cx="50179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OCScript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与 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DynamicCocoa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包括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Vue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-loader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会有涉及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3" name="矩形 66"/>
          <p:cNvSpPr>
            <a:spLocks noChangeArrowheads="1"/>
          </p:cNvSpPr>
          <p:nvPr/>
        </p:nvSpPr>
        <p:spPr bwMode="auto">
          <a:xfrm>
            <a:off x="3816944" y="2382814"/>
            <a:ext cx="5621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解释器模式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4057969" y="1549763"/>
            <a:ext cx="431538" cy="285254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0 h 41"/>
              <a:gd name="T4" fmla="*/ 31 w 62"/>
              <a:gd name="T5" fmla="*/ 20 h 41"/>
              <a:gd name="T6" fmla="*/ 31 w 62"/>
              <a:gd name="T7" fmla="*/ 20 h 41"/>
              <a:gd name="T8" fmla="*/ 13 w 62"/>
              <a:gd name="T9" fmla="*/ 15 h 41"/>
              <a:gd name="T10" fmla="*/ 10 w 62"/>
              <a:gd name="T11" fmla="*/ 22 h 41"/>
              <a:gd name="T12" fmla="*/ 12 w 62"/>
              <a:gd name="T13" fmla="*/ 25 h 41"/>
              <a:gd name="T14" fmla="*/ 10 w 62"/>
              <a:gd name="T15" fmla="*/ 28 h 41"/>
              <a:gd name="T16" fmla="*/ 12 w 62"/>
              <a:gd name="T17" fmla="*/ 40 h 41"/>
              <a:gd name="T18" fmla="*/ 12 w 62"/>
              <a:gd name="T19" fmla="*/ 40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0 h 41"/>
              <a:gd name="T26" fmla="*/ 5 w 62"/>
              <a:gd name="T27" fmla="*/ 40 h 41"/>
              <a:gd name="T28" fmla="*/ 7 w 62"/>
              <a:gd name="T29" fmla="*/ 28 h 41"/>
              <a:gd name="T30" fmla="*/ 5 w 62"/>
              <a:gd name="T31" fmla="*/ 25 h 41"/>
              <a:gd name="T32" fmla="*/ 7 w 62"/>
              <a:gd name="T33" fmla="*/ 22 h 41"/>
              <a:gd name="T34" fmla="*/ 10 w 62"/>
              <a:gd name="T35" fmla="*/ 13 h 41"/>
              <a:gd name="T36" fmla="*/ 1 w 62"/>
              <a:gd name="T37" fmla="*/ 11 h 41"/>
              <a:gd name="T38" fmla="*/ 0 w 62"/>
              <a:gd name="T39" fmla="*/ 10 h 41"/>
              <a:gd name="T40" fmla="*/ 1 w 62"/>
              <a:gd name="T41" fmla="*/ 9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9 h 41"/>
              <a:gd name="T50" fmla="*/ 62 w 62"/>
              <a:gd name="T51" fmla="*/ 10 h 41"/>
              <a:gd name="T52" fmla="*/ 61 w 62"/>
              <a:gd name="T53" fmla="*/ 11 h 41"/>
              <a:gd name="T54" fmla="*/ 48 w 62"/>
              <a:gd name="T55" fmla="*/ 27 h 41"/>
              <a:gd name="T56" fmla="*/ 31 w 62"/>
              <a:gd name="T57" fmla="*/ 34 h 41"/>
              <a:gd name="T58" fmla="*/ 14 w 62"/>
              <a:gd name="T59" fmla="*/ 27 h 41"/>
              <a:gd name="T60" fmla="*/ 14 w 62"/>
              <a:gd name="T61" fmla="*/ 19 h 41"/>
              <a:gd name="T62" fmla="*/ 30 w 62"/>
              <a:gd name="T63" fmla="*/ 23 h 41"/>
              <a:gd name="T64" fmla="*/ 31 w 62"/>
              <a:gd name="T65" fmla="*/ 24 h 41"/>
              <a:gd name="T66" fmla="*/ 32 w 62"/>
              <a:gd name="T67" fmla="*/ 23 h 41"/>
              <a:gd name="T68" fmla="*/ 48 w 62"/>
              <a:gd name="T69" fmla="*/ 19 h 41"/>
              <a:gd name="T70" fmla="*/ 48 w 62"/>
              <a:gd name="T7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0" y="22"/>
                </a:cubicBezTo>
                <a:cubicBezTo>
                  <a:pt x="11" y="23"/>
                  <a:pt x="12" y="24"/>
                  <a:pt x="12" y="25"/>
                </a:cubicBezTo>
                <a:cubicBezTo>
                  <a:pt x="12" y="26"/>
                  <a:pt x="11" y="28"/>
                  <a:pt x="10" y="28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5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5" y="26"/>
                  <a:pt x="5" y="25"/>
                </a:cubicBezTo>
                <a:cubicBezTo>
                  <a:pt x="5" y="24"/>
                  <a:pt x="6" y="23"/>
                  <a:pt x="7" y="22"/>
                </a:cubicBezTo>
                <a:cubicBezTo>
                  <a:pt x="7" y="19"/>
                  <a:pt x="8" y="16"/>
                  <a:pt x="10" y="13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9"/>
                  <a:pt x="61" y="9"/>
                  <a:pt x="61" y="9"/>
                </a:cubicBezTo>
                <a:cubicBezTo>
                  <a:pt x="62" y="9"/>
                  <a:pt x="62" y="9"/>
                  <a:pt x="62" y="10"/>
                </a:cubicBezTo>
                <a:cubicBezTo>
                  <a:pt x="62" y="10"/>
                  <a:pt x="62" y="11"/>
                  <a:pt x="61" y="11"/>
                </a:cubicBezTo>
                <a:close/>
                <a:moveTo>
                  <a:pt x="48" y="27"/>
                </a:moveTo>
                <a:cubicBezTo>
                  <a:pt x="48" y="31"/>
                  <a:pt x="40" y="34"/>
                  <a:pt x="31" y="34"/>
                </a:cubicBezTo>
                <a:cubicBezTo>
                  <a:pt x="21" y="34"/>
                  <a:pt x="14" y="31"/>
                  <a:pt x="14" y="27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3"/>
                </a:cubicBezTo>
                <a:cubicBezTo>
                  <a:pt x="48" y="19"/>
                  <a:pt x="48" y="19"/>
                  <a:pt x="48" y="19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5" name="Group 10"/>
          <p:cNvGrpSpPr/>
          <p:nvPr/>
        </p:nvGrpSpPr>
        <p:grpSpPr>
          <a:xfrm>
            <a:off x="2501900" y="495381"/>
            <a:ext cx="938117" cy="889075"/>
            <a:chOff x="677061" y="1995358"/>
            <a:chExt cx="1480821" cy="1020763"/>
          </a:xfrm>
        </p:grpSpPr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680554" y="1995358"/>
              <a:ext cx="368459" cy="247650"/>
            </a:xfrm>
            <a:custGeom>
              <a:avLst/>
              <a:gdLst>
                <a:gd name="T0" fmla="*/ 89 w 89"/>
                <a:gd name="T1" fmla="*/ 66 h 66"/>
                <a:gd name="T2" fmla="*/ 89 w 89"/>
                <a:gd name="T3" fmla="*/ 0 h 66"/>
                <a:gd name="T4" fmla="*/ 0 w 89"/>
                <a:gd name="T5" fmla="*/ 33 h 66"/>
                <a:gd name="T6" fmla="*/ 89 w 89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66">
                  <a:moveTo>
                    <a:pt x="89" y="66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38" y="4"/>
                    <a:pt x="0" y="17"/>
                    <a:pt x="0" y="33"/>
                  </a:cubicBezTo>
                  <a:cubicBezTo>
                    <a:pt x="0" y="49"/>
                    <a:pt x="38" y="62"/>
                    <a:pt x="89" y="6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680554" y="2165221"/>
              <a:ext cx="1477328" cy="850900"/>
            </a:xfrm>
            <a:custGeom>
              <a:avLst/>
              <a:gdLst>
                <a:gd name="T0" fmla="*/ 0 w 358"/>
                <a:gd name="T1" fmla="*/ 202 h 227"/>
                <a:gd name="T2" fmla="*/ 89 w 358"/>
                <a:gd name="T3" fmla="*/ 227 h 227"/>
                <a:gd name="T4" fmla="*/ 218 w 358"/>
                <a:gd name="T5" fmla="*/ 227 h 227"/>
                <a:gd name="T6" fmla="*/ 268 w 358"/>
                <a:gd name="T7" fmla="*/ 227 h 227"/>
                <a:gd name="T8" fmla="*/ 284 w 358"/>
                <a:gd name="T9" fmla="*/ 227 h 227"/>
                <a:gd name="T10" fmla="*/ 284 w 358"/>
                <a:gd name="T11" fmla="*/ 227 h 227"/>
                <a:gd name="T12" fmla="*/ 287 w 358"/>
                <a:gd name="T13" fmla="*/ 227 h 227"/>
                <a:gd name="T14" fmla="*/ 358 w 358"/>
                <a:gd name="T15" fmla="*/ 130 h 227"/>
                <a:gd name="T16" fmla="*/ 358 w 358"/>
                <a:gd name="T17" fmla="*/ 129 h 227"/>
                <a:gd name="T18" fmla="*/ 358 w 358"/>
                <a:gd name="T19" fmla="*/ 128 h 227"/>
                <a:gd name="T20" fmla="*/ 358 w 358"/>
                <a:gd name="T21" fmla="*/ 127 h 227"/>
                <a:gd name="T22" fmla="*/ 287 w 358"/>
                <a:gd name="T23" fmla="*/ 28 h 227"/>
                <a:gd name="T24" fmla="*/ 284 w 358"/>
                <a:gd name="T25" fmla="*/ 28 h 227"/>
                <a:gd name="T26" fmla="*/ 268 w 358"/>
                <a:gd name="T27" fmla="*/ 28 h 227"/>
                <a:gd name="T28" fmla="*/ 218 w 358"/>
                <a:gd name="T29" fmla="*/ 28 h 227"/>
                <a:gd name="T30" fmla="*/ 93 w 358"/>
                <a:gd name="T31" fmla="*/ 28 h 227"/>
                <a:gd name="T32" fmla="*/ 0 w 358"/>
                <a:gd name="T33" fmla="*/ 0 h 227"/>
                <a:gd name="T34" fmla="*/ 0 w 358"/>
                <a:gd name="T35" fmla="*/ 20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8" h="227">
                  <a:moveTo>
                    <a:pt x="0" y="202"/>
                  </a:moveTo>
                  <a:cubicBezTo>
                    <a:pt x="20" y="224"/>
                    <a:pt x="89" y="227"/>
                    <a:pt x="89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68" y="227"/>
                    <a:pt x="268" y="227"/>
                    <a:pt x="268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5" y="227"/>
                    <a:pt x="286" y="227"/>
                    <a:pt x="287" y="227"/>
                  </a:cubicBezTo>
                  <a:cubicBezTo>
                    <a:pt x="326" y="227"/>
                    <a:pt x="357" y="183"/>
                    <a:pt x="358" y="130"/>
                  </a:cubicBezTo>
                  <a:cubicBezTo>
                    <a:pt x="358" y="129"/>
                    <a:pt x="358" y="129"/>
                    <a:pt x="358" y="129"/>
                  </a:cubicBezTo>
                  <a:cubicBezTo>
                    <a:pt x="358" y="129"/>
                    <a:pt x="358" y="129"/>
                    <a:pt x="358" y="128"/>
                  </a:cubicBezTo>
                  <a:cubicBezTo>
                    <a:pt x="358" y="128"/>
                    <a:pt x="358" y="128"/>
                    <a:pt x="358" y="127"/>
                  </a:cubicBezTo>
                  <a:cubicBezTo>
                    <a:pt x="358" y="73"/>
                    <a:pt x="326" y="28"/>
                    <a:pt x="287" y="28"/>
                  </a:cubicBezTo>
                  <a:cubicBezTo>
                    <a:pt x="286" y="28"/>
                    <a:pt x="285" y="28"/>
                    <a:pt x="284" y="28"/>
                  </a:cubicBezTo>
                  <a:cubicBezTo>
                    <a:pt x="268" y="28"/>
                    <a:pt x="268" y="28"/>
                    <a:pt x="268" y="28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188" y="28"/>
                    <a:pt x="104" y="28"/>
                    <a:pt x="93" y="28"/>
                  </a:cubicBezTo>
                  <a:cubicBezTo>
                    <a:pt x="19" y="24"/>
                    <a:pt x="0" y="0"/>
                    <a:pt x="0" y="0"/>
                  </a:cubicBezTo>
                  <a:cubicBezTo>
                    <a:pt x="0" y="0"/>
                    <a:pt x="0" y="19"/>
                    <a:pt x="0" y="202"/>
                  </a:cubicBezTo>
                </a:path>
              </a:pathLst>
            </a:custGeom>
            <a:solidFill>
              <a:srgbClr val="FF93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77061" y="2210225"/>
              <a:ext cx="1438910" cy="773112"/>
            </a:xfrm>
            <a:custGeom>
              <a:avLst/>
              <a:gdLst>
                <a:gd name="T0" fmla="*/ 349 w 349"/>
                <a:gd name="T1" fmla="*/ 117 h 206"/>
                <a:gd name="T2" fmla="*/ 349 w 349"/>
                <a:gd name="T3" fmla="*/ 118 h 206"/>
                <a:gd name="T4" fmla="*/ 278 w 349"/>
                <a:gd name="T5" fmla="*/ 206 h 206"/>
                <a:gd name="T6" fmla="*/ 277 w 349"/>
                <a:gd name="T7" fmla="*/ 206 h 206"/>
                <a:gd name="T8" fmla="*/ 277 w 349"/>
                <a:gd name="T9" fmla="*/ 206 h 206"/>
                <a:gd name="T10" fmla="*/ 211 w 349"/>
                <a:gd name="T11" fmla="*/ 206 h 206"/>
                <a:gd name="T12" fmla="*/ 52 w 349"/>
                <a:gd name="T13" fmla="*/ 203 h 206"/>
                <a:gd name="T14" fmla="*/ 0 w 349"/>
                <a:gd name="T15" fmla="*/ 184 h 206"/>
                <a:gd name="T16" fmla="*/ 2 w 349"/>
                <a:gd name="T17" fmla="*/ 182 h 206"/>
                <a:gd name="T18" fmla="*/ 52 w 349"/>
                <a:gd name="T19" fmla="*/ 200 h 206"/>
                <a:gd name="T20" fmla="*/ 88 w 349"/>
                <a:gd name="T21" fmla="*/ 203 h 206"/>
                <a:gd name="T22" fmla="*/ 259 w 349"/>
                <a:gd name="T23" fmla="*/ 203 h 206"/>
                <a:gd name="T24" fmla="*/ 274 w 349"/>
                <a:gd name="T25" fmla="*/ 203 h 206"/>
                <a:gd name="T26" fmla="*/ 278 w 349"/>
                <a:gd name="T27" fmla="*/ 203 h 206"/>
                <a:gd name="T28" fmla="*/ 346 w 349"/>
                <a:gd name="T29" fmla="*/ 117 h 206"/>
                <a:gd name="T30" fmla="*/ 346 w 349"/>
                <a:gd name="T31" fmla="*/ 117 h 206"/>
                <a:gd name="T32" fmla="*/ 346 w 349"/>
                <a:gd name="T33" fmla="*/ 116 h 206"/>
                <a:gd name="T34" fmla="*/ 346 w 349"/>
                <a:gd name="T35" fmla="*/ 116 h 206"/>
                <a:gd name="T36" fmla="*/ 326 w 349"/>
                <a:gd name="T37" fmla="*/ 53 h 206"/>
                <a:gd name="T38" fmla="*/ 278 w 349"/>
                <a:gd name="T39" fmla="*/ 28 h 206"/>
                <a:gd name="T40" fmla="*/ 275 w 349"/>
                <a:gd name="T41" fmla="*/ 28 h 206"/>
                <a:gd name="T42" fmla="*/ 259 w 349"/>
                <a:gd name="T43" fmla="*/ 28 h 206"/>
                <a:gd name="T44" fmla="*/ 109 w 349"/>
                <a:gd name="T45" fmla="*/ 28 h 206"/>
                <a:gd name="T46" fmla="*/ 92 w 349"/>
                <a:gd name="T47" fmla="*/ 28 h 206"/>
                <a:gd name="T48" fmla="*/ 92 w 349"/>
                <a:gd name="T49" fmla="*/ 28 h 206"/>
                <a:gd name="T50" fmla="*/ 0 w 349"/>
                <a:gd name="T51" fmla="*/ 2 h 206"/>
                <a:gd name="T52" fmla="*/ 2 w 349"/>
                <a:gd name="T53" fmla="*/ 0 h 206"/>
                <a:gd name="T54" fmla="*/ 3 w 349"/>
                <a:gd name="T55" fmla="*/ 1 h 206"/>
                <a:gd name="T56" fmla="*/ 6 w 349"/>
                <a:gd name="T57" fmla="*/ 3 h 206"/>
                <a:gd name="T58" fmla="*/ 20 w 349"/>
                <a:gd name="T59" fmla="*/ 11 h 206"/>
                <a:gd name="T60" fmla="*/ 92 w 349"/>
                <a:gd name="T61" fmla="*/ 25 h 206"/>
                <a:gd name="T62" fmla="*/ 109 w 349"/>
                <a:gd name="T63" fmla="*/ 25 h 206"/>
                <a:gd name="T64" fmla="*/ 211 w 349"/>
                <a:gd name="T65" fmla="*/ 25 h 206"/>
                <a:gd name="T66" fmla="*/ 275 w 349"/>
                <a:gd name="T67" fmla="*/ 25 h 206"/>
                <a:gd name="T68" fmla="*/ 278 w 349"/>
                <a:gd name="T69" fmla="*/ 25 h 206"/>
                <a:gd name="T70" fmla="*/ 328 w 349"/>
                <a:gd name="T71" fmla="*/ 52 h 206"/>
                <a:gd name="T72" fmla="*/ 349 w 349"/>
                <a:gd name="T73" fmla="*/ 1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9" h="206">
                  <a:moveTo>
                    <a:pt x="349" y="117"/>
                  </a:move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8"/>
                  </a:cubicBezTo>
                  <a:cubicBezTo>
                    <a:pt x="349" y="118"/>
                    <a:pt x="349" y="118"/>
                    <a:pt x="349" y="118"/>
                  </a:cubicBezTo>
                  <a:cubicBezTo>
                    <a:pt x="348" y="166"/>
                    <a:pt x="317" y="206"/>
                    <a:pt x="278" y="206"/>
                  </a:cubicBezTo>
                  <a:cubicBezTo>
                    <a:pt x="278" y="206"/>
                    <a:pt x="278" y="206"/>
                    <a:pt x="278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59" y="206"/>
                    <a:pt x="259" y="206"/>
                    <a:pt x="259" y="206"/>
                  </a:cubicBezTo>
                  <a:cubicBezTo>
                    <a:pt x="211" y="206"/>
                    <a:pt x="211" y="206"/>
                    <a:pt x="211" y="206"/>
                  </a:cubicBezTo>
                  <a:cubicBezTo>
                    <a:pt x="88" y="206"/>
                    <a:pt x="88" y="206"/>
                    <a:pt x="88" y="206"/>
                  </a:cubicBezTo>
                  <a:cubicBezTo>
                    <a:pt x="88" y="206"/>
                    <a:pt x="71" y="206"/>
                    <a:pt x="52" y="203"/>
                  </a:cubicBezTo>
                  <a:cubicBezTo>
                    <a:pt x="52" y="203"/>
                    <a:pt x="52" y="203"/>
                    <a:pt x="52" y="203"/>
                  </a:cubicBezTo>
                  <a:cubicBezTo>
                    <a:pt x="32" y="200"/>
                    <a:pt x="11" y="19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11" y="191"/>
                    <a:pt x="33" y="197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71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211" y="203"/>
                    <a:pt x="211" y="203"/>
                    <a:pt x="211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3"/>
                    <a:pt x="275" y="203"/>
                    <a:pt x="275" y="203"/>
                  </a:cubicBezTo>
                  <a:cubicBezTo>
                    <a:pt x="276" y="203"/>
                    <a:pt x="277" y="203"/>
                    <a:pt x="278" y="203"/>
                  </a:cubicBezTo>
                  <a:cubicBezTo>
                    <a:pt x="278" y="203"/>
                    <a:pt x="278" y="203"/>
                    <a:pt x="278" y="203"/>
                  </a:cubicBezTo>
                  <a:cubicBezTo>
                    <a:pt x="315" y="203"/>
                    <a:pt x="345" y="165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91"/>
                    <a:pt x="338" y="69"/>
                    <a:pt x="326" y="53"/>
                  </a:cubicBezTo>
                  <a:cubicBezTo>
                    <a:pt x="326" y="53"/>
                    <a:pt x="326" y="53"/>
                    <a:pt x="326" y="53"/>
                  </a:cubicBezTo>
                  <a:cubicBezTo>
                    <a:pt x="313" y="38"/>
                    <a:pt x="296" y="28"/>
                    <a:pt x="278" y="28"/>
                  </a:cubicBezTo>
                  <a:cubicBezTo>
                    <a:pt x="278" y="28"/>
                    <a:pt x="278" y="28"/>
                    <a:pt x="278" y="28"/>
                  </a:cubicBezTo>
                  <a:cubicBezTo>
                    <a:pt x="277" y="28"/>
                    <a:pt x="276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59" y="28"/>
                    <a:pt x="259" y="28"/>
                    <a:pt x="259" y="28"/>
                  </a:cubicBezTo>
                  <a:cubicBezTo>
                    <a:pt x="211" y="28"/>
                    <a:pt x="211" y="28"/>
                    <a:pt x="211" y="28"/>
                  </a:cubicBezTo>
                  <a:cubicBezTo>
                    <a:pt x="191" y="28"/>
                    <a:pt x="178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70" y="28"/>
                    <a:pt x="96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9" y="2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5"/>
                    <a:pt x="13" y="8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3" y="17"/>
                    <a:pt x="56" y="23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6" y="25"/>
                    <a:pt x="70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78" y="25"/>
                    <a:pt x="191" y="25"/>
                    <a:pt x="211" y="25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59" y="25"/>
                    <a:pt x="259" y="25"/>
                    <a:pt x="259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6" y="25"/>
                    <a:pt x="277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97" y="25"/>
                    <a:pt x="315" y="35"/>
                    <a:pt x="328" y="52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41" y="68"/>
                    <a:pt x="349" y="91"/>
                    <a:pt x="349" y="116"/>
                  </a:cubicBezTo>
                  <a:cubicBezTo>
                    <a:pt x="349" y="116"/>
                    <a:pt x="349" y="116"/>
                    <a:pt x="349" y="116"/>
                  </a:cubicBezTo>
                  <a:cubicBezTo>
                    <a:pt x="349" y="116"/>
                    <a:pt x="349" y="116"/>
                    <a:pt x="349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9" name="Freeform 7"/>
          <p:cNvSpPr>
            <a:spLocks noEditPoints="1"/>
          </p:cNvSpPr>
          <p:nvPr/>
        </p:nvSpPr>
        <p:spPr bwMode="auto">
          <a:xfrm>
            <a:off x="2712439" y="883795"/>
            <a:ext cx="431538" cy="285254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0 h 41"/>
              <a:gd name="T4" fmla="*/ 31 w 62"/>
              <a:gd name="T5" fmla="*/ 20 h 41"/>
              <a:gd name="T6" fmla="*/ 31 w 62"/>
              <a:gd name="T7" fmla="*/ 20 h 41"/>
              <a:gd name="T8" fmla="*/ 13 w 62"/>
              <a:gd name="T9" fmla="*/ 15 h 41"/>
              <a:gd name="T10" fmla="*/ 10 w 62"/>
              <a:gd name="T11" fmla="*/ 22 h 41"/>
              <a:gd name="T12" fmla="*/ 12 w 62"/>
              <a:gd name="T13" fmla="*/ 25 h 41"/>
              <a:gd name="T14" fmla="*/ 10 w 62"/>
              <a:gd name="T15" fmla="*/ 28 h 41"/>
              <a:gd name="T16" fmla="*/ 12 w 62"/>
              <a:gd name="T17" fmla="*/ 40 h 41"/>
              <a:gd name="T18" fmla="*/ 12 w 62"/>
              <a:gd name="T19" fmla="*/ 40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0 h 41"/>
              <a:gd name="T26" fmla="*/ 5 w 62"/>
              <a:gd name="T27" fmla="*/ 40 h 41"/>
              <a:gd name="T28" fmla="*/ 7 w 62"/>
              <a:gd name="T29" fmla="*/ 28 h 41"/>
              <a:gd name="T30" fmla="*/ 5 w 62"/>
              <a:gd name="T31" fmla="*/ 25 h 41"/>
              <a:gd name="T32" fmla="*/ 7 w 62"/>
              <a:gd name="T33" fmla="*/ 22 h 41"/>
              <a:gd name="T34" fmla="*/ 10 w 62"/>
              <a:gd name="T35" fmla="*/ 13 h 41"/>
              <a:gd name="T36" fmla="*/ 1 w 62"/>
              <a:gd name="T37" fmla="*/ 11 h 41"/>
              <a:gd name="T38" fmla="*/ 0 w 62"/>
              <a:gd name="T39" fmla="*/ 10 h 41"/>
              <a:gd name="T40" fmla="*/ 1 w 62"/>
              <a:gd name="T41" fmla="*/ 9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9 h 41"/>
              <a:gd name="T50" fmla="*/ 62 w 62"/>
              <a:gd name="T51" fmla="*/ 10 h 41"/>
              <a:gd name="T52" fmla="*/ 61 w 62"/>
              <a:gd name="T53" fmla="*/ 11 h 41"/>
              <a:gd name="T54" fmla="*/ 48 w 62"/>
              <a:gd name="T55" fmla="*/ 27 h 41"/>
              <a:gd name="T56" fmla="*/ 31 w 62"/>
              <a:gd name="T57" fmla="*/ 34 h 41"/>
              <a:gd name="T58" fmla="*/ 14 w 62"/>
              <a:gd name="T59" fmla="*/ 27 h 41"/>
              <a:gd name="T60" fmla="*/ 14 w 62"/>
              <a:gd name="T61" fmla="*/ 19 h 41"/>
              <a:gd name="T62" fmla="*/ 30 w 62"/>
              <a:gd name="T63" fmla="*/ 23 h 41"/>
              <a:gd name="T64" fmla="*/ 31 w 62"/>
              <a:gd name="T65" fmla="*/ 24 h 41"/>
              <a:gd name="T66" fmla="*/ 32 w 62"/>
              <a:gd name="T67" fmla="*/ 23 h 41"/>
              <a:gd name="T68" fmla="*/ 48 w 62"/>
              <a:gd name="T69" fmla="*/ 19 h 41"/>
              <a:gd name="T70" fmla="*/ 48 w 62"/>
              <a:gd name="T7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0" y="22"/>
                </a:cubicBezTo>
                <a:cubicBezTo>
                  <a:pt x="11" y="23"/>
                  <a:pt x="12" y="24"/>
                  <a:pt x="12" y="25"/>
                </a:cubicBezTo>
                <a:cubicBezTo>
                  <a:pt x="12" y="26"/>
                  <a:pt x="11" y="28"/>
                  <a:pt x="10" y="28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5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5" y="26"/>
                  <a:pt x="5" y="25"/>
                </a:cubicBezTo>
                <a:cubicBezTo>
                  <a:pt x="5" y="24"/>
                  <a:pt x="6" y="23"/>
                  <a:pt x="7" y="22"/>
                </a:cubicBezTo>
                <a:cubicBezTo>
                  <a:pt x="7" y="19"/>
                  <a:pt x="8" y="16"/>
                  <a:pt x="10" y="13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9"/>
                  <a:pt x="61" y="9"/>
                  <a:pt x="61" y="9"/>
                </a:cubicBezTo>
                <a:cubicBezTo>
                  <a:pt x="62" y="9"/>
                  <a:pt x="62" y="9"/>
                  <a:pt x="62" y="10"/>
                </a:cubicBezTo>
                <a:cubicBezTo>
                  <a:pt x="62" y="10"/>
                  <a:pt x="62" y="11"/>
                  <a:pt x="61" y="11"/>
                </a:cubicBezTo>
                <a:close/>
                <a:moveTo>
                  <a:pt x="48" y="27"/>
                </a:moveTo>
                <a:cubicBezTo>
                  <a:pt x="48" y="31"/>
                  <a:pt x="40" y="34"/>
                  <a:pt x="31" y="34"/>
                </a:cubicBezTo>
                <a:cubicBezTo>
                  <a:pt x="21" y="34"/>
                  <a:pt x="14" y="31"/>
                  <a:pt x="14" y="27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3"/>
                </a:cubicBezTo>
                <a:cubicBezTo>
                  <a:pt x="48" y="19"/>
                  <a:pt x="48" y="19"/>
                  <a:pt x="48" y="19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1" name="Group 172"/>
          <p:cNvGrpSpPr/>
          <p:nvPr/>
        </p:nvGrpSpPr>
        <p:grpSpPr>
          <a:xfrm>
            <a:off x="2529372" y="2045177"/>
            <a:ext cx="962551" cy="852168"/>
            <a:chOff x="677061" y="1995358"/>
            <a:chExt cx="1480821" cy="1020763"/>
          </a:xfrm>
        </p:grpSpPr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680554" y="1995358"/>
              <a:ext cx="368459" cy="247650"/>
            </a:xfrm>
            <a:custGeom>
              <a:avLst/>
              <a:gdLst>
                <a:gd name="T0" fmla="*/ 89 w 89"/>
                <a:gd name="T1" fmla="*/ 66 h 66"/>
                <a:gd name="T2" fmla="*/ 89 w 89"/>
                <a:gd name="T3" fmla="*/ 0 h 66"/>
                <a:gd name="T4" fmla="*/ 0 w 89"/>
                <a:gd name="T5" fmla="*/ 33 h 66"/>
                <a:gd name="T6" fmla="*/ 89 w 89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66">
                  <a:moveTo>
                    <a:pt x="89" y="66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38" y="4"/>
                    <a:pt x="0" y="17"/>
                    <a:pt x="0" y="33"/>
                  </a:cubicBezTo>
                  <a:cubicBezTo>
                    <a:pt x="0" y="49"/>
                    <a:pt x="38" y="62"/>
                    <a:pt x="89" y="6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680554" y="2165221"/>
              <a:ext cx="1477328" cy="850900"/>
            </a:xfrm>
            <a:custGeom>
              <a:avLst/>
              <a:gdLst>
                <a:gd name="T0" fmla="*/ 0 w 358"/>
                <a:gd name="T1" fmla="*/ 202 h 227"/>
                <a:gd name="T2" fmla="*/ 89 w 358"/>
                <a:gd name="T3" fmla="*/ 227 h 227"/>
                <a:gd name="T4" fmla="*/ 218 w 358"/>
                <a:gd name="T5" fmla="*/ 227 h 227"/>
                <a:gd name="T6" fmla="*/ 268 w 358"/>
                <a:gd name="T7" fmla="*/ 227 h 227"/>
                <a:gd name="T8" fmla="*/ 284 w 358"/>
                <a:gd name="T9" fmla="*/ 227 h 227"/>
                <a:gd name="T10" fmla="*/ 284 w 358"/>
                <a:gd name="T11" fmla="*/ 227 h 227"/>
                <a:gd name="T12" fmla="*/ 287 w 358"/>
                <a:gd name="T13" fmla="*/ 227 h 227"/>
                <a:gd name="T14" fmla="*/ 358 w 358"/>
                <a:gd name="T15" fmla="*/ 130 h 227"/>
                <a:gd name="T16" fmla="*/ 358 w 358"/>
                <a:gd name="T17" fmla="*/ 129 h 227"/>
                <a:gd name="T18" fmla="*/ 358 w 358"/>
                <a:gd name="T19" fmla="*/ 128 h 227"/>
                <a:gd name="T20" fmla="*/ 358 w 358"/>
                <a:gd name="T21" fmla="*/ 127 h 227"/>
                <a:gd name="T22" fmla="*/ 287 w 358"/>
                <a:gd name="T23" fmla="*/ 28 h 227"/>
                <a:gd name="T24" fmla="*/ 284 w 358"/>
                <a:gd name="T25" fmla="*/ 28 h 227"/>
                <a:gd name="T26" fmla="*/ 268 w 358"/>
                <a:gd name="T27" fmla="*/ 28 h 227"/>
                <a:gd name="T28" fmla="*/ 218 w 358"/>
                <a:gd name="T29" fmla="*/ 28 h 227"/>
                <a:gd name="T30" fmla="*/ 93 w 358"/>
                <a:gd name="T31" fmla="*/ 28 h 227"/>
                <a:gd name="T32" fmla="*/ 0 w 358"/>
                <a:gd name="T33" fmla="*/ 0 h 227"/>
                <a:gd name="T34" fmla="*/ 0 w 358"/>
                <a:gd name="T35" fmla="*/ 20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8" h="227">
                  <a:moveTo>
                    <a:pt x="0" y="202"/>
                  </a:moveTo>
                  <a:cubicBezTo>
                    <a:pt x="20" y="224"/>
                    <a:pt x="89" y="227"/>
                    <a:pt x="89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68" y="227"/>
                    <a:pt x="268" y="227"/>
                    <a:pt x="268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5" y="227"/>
                    <a:pt x="286" y="227"/>
                    <a:pt x="287" y="227"/>
                  </a:cubicBezTo>
                  <a:cubicBezTo>
                    <a:pt x="326" y="227"/>
                    <a:pt x="357" y="183"/>
                    <a:pt x="358" y="130"/>
                  </a:cubicBezTo>
                  <a:cubicBezTo>
                    <a:pt x="358" y="129"/>
                    <a:pt x="358" y="129"/>
                    <a:pt x="358" y="129"/>
                  </a:cubicBezTo>
                  <a:cubicBezTo>
                    <a:pt x="358" y="129"/>
                    <a:pt x="358" y="129"/>
                    <a:pt x="358" y="128"/>
                  </a:cubicBezTo>
                  <a:cubicBezTo>
                    <a:pt x="358" y="128"/>
                    <a:pt x="358" y="128"/>
                    <a:pt x="358" y="127"/>
                  </a:cubicBezTo>
                  <a:cubicBezTo>
                    <a:pt x="358" y="73"/>
                    <a:pt x="326" y="28"/>
                    <a:pt x="287" y="28"/>
                  </a:cubicBezTo>
                  <a:cubicBezTo>
                    <a:pt x="286" y="28"/>
                    <a:pt x="285" y="28"/>
                    <a:pt x="284" y="28"/>
                  </a:cubicBezTo>
                  <a:cubicBezTo>
                    <a:pt x="268" y="28"/>
                    <a:pt x="268" y="28"/>
                    <a:pt x="268" y="28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188" y="28"/>
                    <a:pt x="104" y="28"/>
                    <a:pt x="93" y="28"/>
                  </a:cubicBezTo>
                  <a:cubicBezTo>
                    <a:pt x="19" y="24"/>
                    <a:pt x="0" y="0"/>
                    <a:pt x="0" y="0"/>
                  </a:cubicBezTo>
                  <a:cubicBezTo>
                    <a:pt x="0" y="0"/>
                    <a:pt x="0" y="19"/>
                    <a:pt x="0" y="20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677061" y="2210226"/>
              <a:ext cx="1438910" cy="773112"/>
            </a:xfrm>
            <a:custGeom>
              <a:avLst/>
              <a:gdLst>
                <a:gd name="T0" fmla="*/ 349 w 349"/>
                <a:gd name="T1" fmla="*/ 117 h 206"/>
                <a:gd name="T2" fmla="*/ 349 w 349"/>
                <a:gd name="T3" fmla="*/ 118 h 206"/>
                <a:gd name="T4" fmla="*/ 278 w 349"/>
                <a:gd name="T5" fmla="*/ 206 h 206"/>
                <a:gd name="T6" fmla="*/ 277 w 349"/>
                <a:gd name="T7" fmla="*/ 206 h 206"/>
                <a:gd name="T8" fmla="*/ 277 w 349"/>
                <a:gd name="T9" fmla="*/ 206 h 206"/>
                <a:gd name="T10" fmla="*/ 211 w 349"/>
                <a:gd name="T11" fmla="*/ 206 h 206"/>
                <a:gd name="T12" fmla="*/ 52 w 349"/>
                <a:gd name="T13" fmla="*/ 203 h 206"/>
                <a:gd name="T14" fmla="*/ 0 w 349"/>
                <a:gd name="T15" fmla="*/ 184 h 206"/>
                <a:gd name="T16" fmla="*/ 2 w 349"/>
                <a:gd name="T17" fmla="*/ 182 h 206"/>
                <a:gd name="T18" fmla="*/ 52 w 349"/>
                <a:gd name="T19" fmla="*/ 200 h 206"/>
                <a:gd name="T20" fmla="*/ 88 w 349"/>
                <a:gd name="T21" fmla="*/ 203 h 206"/>
                <a:gd name="T22" fmla="*/ 259 w 349"/>
                <a:gd name="T23" fmla="*/ 203 h 206"/>
                <a:gd name="T24" fmla="*/ 274 w 349"/>
                <a:gd name="T25" fmla="*/ 203 h 206"/>
                <a:gd name="T26" fmla="*/ 278 w 349"/>
                <a:gd name="T27" fmla="*/ 203 h 206"/>
                <a:gd name="T28" fmla="*/ 346 w 349"/>
                <a:gd name="T29" fmla="*/ 117 h 206"/>
                <a:gd name="T30" fmla="*/ 346 w 349"/>
                <a:gd name="T31" fmla="*/ 117 h 206"/>
                <a:gd name="T32" fmla="*/ 346 w 349"/>
                <a:gd name="T33" fmla="*/ 116 h 206"/>
                <a:gd name="T34" fmla="*/ 346 w 349"/>
                <a:gd name="T35" fmla="*/ 116 h 206"/>
                <a:gd name="T36" fmla="*/ 326 w 349"/>
                <a:gd name="T37" fmla="*/ 53 h 206"/>
                <a:gd name="T38" fmla="*/ 278 w 349"/>
                <a:gd name="T39" fmla="*/ 28 h 206"/>
                <a:gd name="T40" fmla="*/ 275 w 349"/>
                <a:gd name="T41" fmla="*/ 28 h 206"/>
                <a:gd name="T42" fmla="*/ 259 w 349"/>
                <a:gd name="T43" fmla="*/ 28 h 206"/>
                <a:gd name="T44" fmla="*/ 109 w 349"/>
                <a:gd name="T45" fmla="*/ 28 h 206"/>
                <a:gd name="T46" fmla="*/ 92 w 349"/>
                <a:gd name="T47" fmla="*/ 28 h 206"/>
                <a:gd name="T48" fmla="*/ 92 w 349"/>
                <a:gd name="T49" fmla="*/ 28 h 206"/>
                <a:gd name="T50" fmla="*/ 0 w 349"/>
                <a:gd name="T51" fmla="*/ 2 h 206"/>
                <a:gd name="T52" fmla="*/ 2 w 349"/>
                <a:gd name="T53" fmla="*/ 0 h 206"/>
                <a:gd name="T54" fmla="*/ 3 w 349"/>
                <a:gd name="T55" fmla="*/ 1 h 206"/>
                <a:gd name="T56" fmla="*/ 6 w 349"/>
                <a:gd name="T57" fmla="*/ 3 h 206"/>
                <a:gd name="T58" fmla="*/ 20 w 349"/>
                <a:gd name="T59" fmla="*/ 11 h 206"/>
                <a:gd name="T60" fmla="*/ 92 w 349"/>
                <a:gd name="T61" fmla="*/ 25 h 206"/>
                <a:gd name="T62" fmla="*/ 109 w 349"/>
                <a:gd name="T63" fmla="*/ 25 h 206"/>
                <a:gd name="T64" fmla="*/ 211 w 349"/>
                <a:gd name="T65" fmla="*/ 25 h 206"/>
                <a:gd name="T66" fmla="*/ 275 w 349"/>
                <a:gd name="T67" fmla="*/ 25 h 206"/>
                <a:gd name="T68" fmla="*/ 278 w 349"/>
                <a:gd name="T69" fmla="*/ 25 h 206"/>
                <a:gd name="T70" fmla="*/ 328 w 349"/>
                <a:gd name="T71" fmla="*/ 52 h 206"/>
                <a:gd name="T72" fmla="*/ 349 w 349"/>
                <a:gd name="T73" fmla="*/ 1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9" h="206">
                  <a:moveTo>
                    <a:pt x="349" y="117"/>
                  </a:move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8"/>
                  </a:cubicBezTo>
                  <a:cubicBezTo>
                    <a:pt x="349" y="118"/>
                    <a:pt x="349" y="118"/>
                    <a:pt x="349" y="118"/>
                  </a:cubicBezTo>
                  <a:cubicBezTo>
                    <a:pt x="348" y="166"/>
                    <a:pt x="317" y="206"/>
                    <a:pt x="278" y="206"/>
                  </a:cubicBezTo>
                  <a:cubicBezTo>
                    <a:pt x="278" y="206"/>
                    <a:pt x="278" y="206"/>
                    <a:pt x="278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59" y="206"/>
                    <a:pt x="259" y="206"/>
                    <a:pt x="259" y="206"/>
                  </a:cubicBezTo>
                  <a:cubicBezTo>
                    <a:pt x="211" y="206"/>
                    <a:pt x="211" y="206"/>
                    <a:pt x="211" y="206"/>
                  </a:cubicBezTo>
                  <a:cubicBezTo>
                    <a:pt x="88" y="206"/>
                    <a:pt x="88" y="206"/>
                    <a:pt x="88" y="206"/>
                  </a:cubicBezTo>
                  <a:cubicBezTo>
                    <a:pt x="88" y="206"/>
                    <a:pt x="71" y="206"/>
                    <a:pt x="52" y="203"/>
                  </a:cubicBezTo>
                  <a:cubicBezTo>
                    <a:pt x="52" y="203"/>
                    <a:pt x="52" y="203"/>
                    <a:pt x="52" y="203"/>
                  </a:cubicBezTo>
                  <a:cubicBezTo>
                    <a:pt x="32" y="200"/>
                    <a:pt x="11" y="19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11" y="191"/>
                    <a:pt x="33" y="197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71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211" y="203"/>
                    <a:pt x="211" y="203"/>
                    <a:pt x="211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3"/>
                    <a:pt x="275" y="203"/>
                    <a:pt x="275" y="203"/>
                  </a:cubicBezTo>
                  <a:cubicBezTo>
                    <a:pt x="276" y="203"/>
                    <a:pt x="277" y="203"/>
                    <a:pt x="278" y="203"/>
                  </a:cubicBezTo>
                  <a:cubicBezTo>
                    <a:pt x="278" y="203"/>
                    <a:pt x="278" y="203"/>
                    <a:pt x="278" y="203"/>
                  </a:cubicBezTo>
                  <a:cubicBezTo>
                    <a:pt x="315" y="203"/>
                    <a:pt x="345" y="165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91"/>
                    <a:pt x="338" y="69"/>
                    <a:pt x="326" y="53"/>
                  </a:cubicBezTo>
                  <a:cubicBezTo>
                    <a:pt x="326" y="53"/>
                    <a:pt x="326" y="53"/>
                    <a:pt x="326" y="53"/>
                  </a:cubicBezTo>
                  <a:cubicBezTo>
                    <a:pt x="313" y="38"/>
                    <a:pt x="296" y="28"/>
                    <a:pt x="278" y="28"/>
                  </a:cubicBezTo>
                  <a:cubicBezTo>
                    <a:pt x="278" y="28"/>
                    <a:pt x="278" y="28"/>
                    <a:pt x="278" y="28"/>
                  </a:cubicBezTo>
                  <a:cubicBezTo>
                    <a:pt x="277" y="28"/>
                    <a:pt x="276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59" y="28"/>
                    <a:pt x="259" y="28"/>
                    <a:pt x="259" y="28"/>
                  </a:cubicBezTo>
                  <a:cubicBezTo>
                    <a:pt x="211" y="28"/>
                    <a:pt x="211" y="28"/>
                    <a:pt x="211" y="28"/>
                  </a:cubicBezTo>
                  <a:cubicBezTo>
                    <a:pt x="191" y="28"/>
                    <a:pt x="178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70" y="28"/>
                    <a:pt x="96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9" y="2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5"/>
                    <a:pt x="13" y="8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3" y="17"/>
                    <a:pt x="56" y="23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6" y="25"/>
                    <a:pt x="70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78" y="25"/>
                    <a:pt x="191" y="25"/>
                    <a:pt x="211" y="25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59" y="25"/>
                    <a:pt x="259" y="25"/>
                    <a:pt x="259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6" y="25"/>
                    <a:pt x="277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97" y="25"/>
                    <a:pt x="315" y="35"/>
                    <a:pt x="328" y="52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41" y="68"/>
                    <a:pt x="349" y="91"/>
                    <a:pt x="349" y="116"/>
                  </a:cubicBezTo>
                  <a:cubicBezTo>
                    <a:pt x="349" y="116"/>
                    <a:pt x="349" y="116"/>
                    <a:pt x="349" y="116"/>
                  </a:cubicBezTo>
                  <a:cubicBezTo>
                    <a:pt x="349" y="116"/>
                    <a:pt x="349" y="116"/>
                    <a:pt x="349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5" name="Freeform 8"/>
          <p:cNvSpPr>
            <a:spLocks noEditPoints="1"/>
          </p:cNvSpPr>
          <p:nvPr/>
        </p:nvSpPr>
        <p:spPr bwMode="auto">
          <a:xfrm>
            <a:off x="2883906" y="2456005"/>
            <a:ext cx="243904" cy="32352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7" name="Group 181"/>
          <p:cNvGrpSpPr/>
          <p:nvPr/>
        </p:nvGrpSpPr>
        <p:grpSpPr>
          <a:xfrm>
            <a:off x="2511461" y="3401872"/>
            <a:ext cx="1089854" cy="927966"/>
            <a:chOff x="677061" y="1995358"/>
            <a:chExt cx="1480821" cy="1020763"/>
          </a:xfrm>
        </p:grpSpPr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680554" y="1995358"/>
              <a:ext cx="368459" cy="247650"/>
            </a:xfrm>
            <a:custGeom>
              <a:avLst/>
              <a:gdLst>
                <a:gd name="T0" fmla="*/ 89 w 89"/>
                <a:gd name="T1" fmla="*/ 66 h 66"/>
                <a:gd name="T2" fmla="*/ 89 w 89"/>
                <a:gd name="T3" fmla="*/ 0 h 66"/>
                <a:gd name="T4" fmla="*/ 0 w 89"/>
                <a:gd name="T5" fmla="*/ 33 h 66"/>
                <a:gd name="T6" fmla="*/ 89 w 89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66">
                  <a:moveTo>
                    <a:pt x="89" y="66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38" y="4"/>
                    <a:pt x="0" y="17"/>
                    <a:pt x="0" y="33"/>
                  </a:cubicBezTo>
                  <a:cubicBezTo>
                    <a:pt x="0" y="49"/>
                    <a:pt x="38" y="62"/>
                    <a:pt x="89" y="6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680554" y="2165221"/>
              <a:ext cx="1477328" cy="850900"/>
            </a:xfrm>
            <a:custGeom>
              <a:avLst/>
              <a:gdLst>
                <a:gd name="T0" fmla="*/ 0 w 358"/>
                <a:gd name="T1" fmla="*/ 202 h 227"/>
                <a:gd name="T2" fmla="*/ 89 w 358"/>
                <a:gd name="T3" fmla="*/ 227 h 227"/>
                <a:gd name="T4" fmla="*/ 218 w 358"/>
                <a:gd name="T5" fmla="*/ 227 h 227"/>
                <a:gd name="T6" fmla="*/ 268 w 358"/>
                <a:gd name="T7" fmla="*/ 227 h 227"/>
                <a:gd name="T8" fmla="*/ 284 w 358"/>
                <a:gd name="T9" fmla="*/ 227 h 227"/>
                <a:gd name="T10" fmla="*/ 284 w 358"/>
                <a:gd name="T11" fmla="*/ 227 h 227"/>
                <a:gd name="T12" fmla="*/ 287 w 358"/>
                <a:gd name="T13" fmla="*/ 227 h 227"/>
                <a:gd name="T14" fmla="*/ 358 w 358"/>
                <a:gd name="T15" fmla="*/ 130 h 227"/>
                <a:gd name="T16" fmla="*/ 358 w 358"/>
                <a:gd name="T17" fmla="*/ 129 h 227"/>
                <a:gd name="T18" fmla="*/ 358 w 358"/>
                <a:gd name="T19" fmla="*/ 128 h 227"/>
                <a:gd name="T20" fmla="*/ 358 w 358"/>
                <a:gd name="T21" fmla="*/ 127 h 227"/>
                <a:gd name="T22" fmla="*/ 287 w 358"/>
                <a:gd name="T23" fmla="*/ 28 h 227"/>
                <a:gd name="T24" fmla="*/ 284 w 358"/>
                <a:gd name="T25" fmla="*/ 28 h 227"/>
                <a:gd name="T26" fmla="*/ 268 w 358"/>
                <a:gd name="T27" fmla="*/ 28 h 227"/>
                <a:gd name="T28" fmla="*/ 218 w 358"/>
                <a:gd name="T29" fmla="*/ 28 h 227"/>
                <a:gd name="T30" fmla="*/ 93 w 358"/>
                <a:gd name="T31" fmla="*/ 28 h 227"/>
                <a:gd name="T32" fmla="*/ 0 w 358"/>
                <a:gd name="T33" fmla="*/ 0 h 227"/>
                <a:gd name="T34" fmla="*/ 0 w 358"/>
                <a:gd name="T35" fmla="*/ 20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8" h="227">
                  <a:moveTo>
                    <a:pt x="0" y="202"/>
                  </a:moveTo>
                  <a:cubicBezTo>
                    <a:pt x="20" y="224"/>
                    <a:pt x="89" y="227"/>
                    <a:pt x="89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68" y="227"/>
                    <a:pt x="268" y="227"/>
                    <a:pt x="268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4" y="227"/>
                    <a:pt x="284" y="227"/>
                    <a:pt x="284" y="227"/>
                  </a:cubicBezTo>
                  <a:cubicBezTo>
                    <a:pt x="285" y="227"/>
                    <a:pt x="286" y="227"/>
                    <a:pt x="287" y="227"/>
                  </a:cubicBezTo>
                  <a:cubicBezTo>
                    <a:pt x="326" y="227"/>
                    <a:pt x="357" y="183"/>
                    <a:pt x="358" y="130"/>
                  </a:cubicBezTo>
                  <a:cubicBezTo>
                    <a:pt x="358" y="129"/>
                    <a:pt x="358" y="129"/>
                    <a:pt x="358" y="129"/>
                  </a:cubicBezTo>
                  <a:cubicBezTo>
                    <a:pt x="358" y="129"/>
                    <a:pt x="358" y="129"/>
                    <a:pt x="358" y="128"/>
                  </a:cubicBezTo>
                  <a:cubicBezTo>
                    <a:pt x="358" y="128"/>
                    <a:pt x="358" y="128"/>
                    <a:pt x="358" y="127"/>
                  </a:cubicBezTo>
                  <a:cubicBezTo>
                    <a:pt x="358" y="73"/>
                    <a:pt x="326" y="28"/>
                    <a:pt x="287" y="28"/>
                  </a:cubicBezTo>
                  <a:cubicBezTo>
                    <a:pt x="286" y="28"/>
                    <a:pt x="285" y="28"/>
                    <a:pt x="284" y="28"/>
                  </a:cubicBezTo>
                  <a:cubicBezTo>
                    <a:pt x="268" y="28"/>
                    <a:pt x="268" y="28"/>
                    <a:pt x="268" y="28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188" y="28"/>
                    <a:pt x="104" y="28"/>
                    <a:pt x="93" y="28"/>
                  </a:cubicBezTo>
                  <a:cubicBezTo>
                    <a:pt x="19" y="24"/>
                    <a:pt x="0" y="0"/>
                    <a:pt x="0" y="0"/>
                  </a:cubicBezTo>
                  <a:cubicBezTo>
                    <a:pt x="0" y="0"/>
                    <a:pt x="0" y="19"/>
                    <a:pt x="0" y="202"/>
                  </a:cubicBezTo>
                </a:path>
              </a:pathLst>
            </a:custGeom>
            <a:solidFill>
              <a:srgbClr val="FFB21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677061" y="2210226"/>
              <a:ext cx="1438910" cy="773112"/>
            </a:xfrm>
            <a:custGeom>
              <a:avLst/>
              <a:gdLst>
                <a:gd name="T0" fmla="*/ 349 w 349"/>
                <a:gd name="T1" fmla="*/ 117 h 206"/>
                <a:gd name="T2" fmla="*/ 349 w 349"/>
                <a:gd name="T3" fmla="*/ 118 h 206"/>
                <a:gd name="T4" fmla="*/ 278 w 349"/>
                <a:gd name="T5" fmla="*/ 206 h 206"/>
                <a:gd name="T6" fmla="*/ 277 w 349"/>
                <a:gd name="T7" fmla="*/ 206 h 206"/>
                <a:gd name="T8" fmla="*/ 277 w 349"/>
                <a:gd name="T9" fmla="*/ 206 h 206"/>
                <a:gd name="T10" fmla="*/ 211 w 349"/>
                <a:gd name="T11" fmla="*/ 206 h 206"/>
                <a:gd name="T12" fmla="*/ 52 w 349"/>
                <a:gd name="T13" fmla="*/ 203 h 206"/>
                <a:gd name="T14" fmla="*/ 0 w 349"/>
                <a:gd name="T15" fmla="*/ 184 h 206"/>
                <a:gd name="T16" fmla="*/ 2 w 349"/>
                <a:gd name="T17" fmla="*/ 182 h 206"/>
                <a:gd name="T18" fmla="*/ 52 w 349"/>
                <a:gd name="T19" fmla="*/ 200 h 206"/>
                <a:gd name="T20" fmla="*/ 88 w 349"/>
                <a:gd name="T21" fmla="*/ 203 h 206"/>
                <a:gd name="T22" fmla="*/ 259 w 349"/>
                <a:gd name="T23" fmla="*/ 203 h 206"/>
                <a:gd name="T24" fmla="*/ 274 w 349"/>
                <a:gd name="T25" fmla="*/ 203 h 206"/>
                <a:gd name="T26" fmla="*/ 278 w 349"/>
                <a:gd name="T27" fmla="*/ 203 h 206"/>
                <a:gd name="T28" fmla="*/ 346 w 349"/>
                <a:gd name="T29" fmla="*/ 117 h 206"/>
                <a:gd name="T30" fmla="*/ 346 w 349"/>
                <a:gd name="T31" fmla="*/ 117 h 206"/>
                <a:gd name="T32" fmla="*/ 346 w 349"/>
                <a:gd name="T33" fmla="*/ 116 h 206"/>
                <a:gd name="T34" fmla="*/ 346 w 349"/>
                <a:gd name="T35" fmla="*/ 116 h 206"/>
                <a:gd name="T36" fmla="*/ 326 w 349"/>
                <a:gd name="T37" fmla="*/ 53 h 206"/>
                <a:gd name="T38" fmla="*/ 278 w 349"/>
                <a:gd name="T39" fmla="*/ 28 h 206"/>
                <a:gd name="T40" fmla="*/ 275 w 349"/>
                <a:gd name="T41" fmla="*/ 28 h 206"/>
                <a:gd name="T42" fmla="*/ 259 w 349"/>
                <a:gd name="T43" fmla="*/ 28 h 206"/>
                <a:gd name="T44" fmla="*/ 109 w 349"/>
                <a:gd name="T45" fmla="*/ 28 h 206"/>
                <a:gd name="T46" fmla="*/ 92 w 349"/>
                <a:gd name="T47" fmla="*/ 28 h 206"/>
                <a:gd name="T48" fmla="*/ 92 w 349"/>
                <a:gd name="T49" fmla="*/ 28 h 206"/>
                <a:gd name="T50" fmla="*/ 0 w 349"/>
                <a:gd name="T51" fmla="*/ 2 h 206"/>
                <a:gd name="T52" fmla="*/ 2 w 349"/>
                <a:gd name="T53" fmla="*/ 0 h 206"/>
                <a:gd name="T54" fmla="*/ 3 w 349"/>
                <a:gd name="T55" fmla="*/ 1 h 206"/>
                <a:gd name="T56" fmla="*/ 6 w 349"/>
                <a:gd name="T57" fmla="*/ 3 h 206"/>
                <a:gd name="T58" fmla="*/ 20 w 349"/>
                <a:gd name="T59" fmla="*/ 11 h 206"/>
                <a:gd name="T60" fmla="*/ 92 w 349"/>
                <a:gd name="T61" fmla="*/ 25 h 206"/>
                <a:gd name="T62" fmla="*/ 109 w 349"/>
                <a:gd name="T63" fmla="*/ 25 h 206"/>
                <a:gd name="T64" fmla="*/ 211 w 349"/>
                <a:gd name="T65" fmla="*/ 25 h 206"/>
                <a:gd name="T66" fmla="*/ 275 w 349"/>
                <a:gd name="T67" fmla="*/ 25 h 206"/>
                <a:gd name="T68" fmla="*/ 278 w 349"/>
                <a:gd name="T69" fmla="*/ 25 h 206"/>
                <a:gd name="T70" fmla="*/ 328 w 349"/>
                <a:gd name="T71" fmla="*/ 52 h 206"/>
                <a:gd name="T72" fmla="*/ 349 w 349"/>
                <a:gd name="T73" fmla="*/ 1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9" h="206">
                  <a:moveTo>
                    <a:pt x="349" y="117"/>
                  </a:move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7"/>
                  </a:cubicBezTo>
                  <a:cubicBezTo>
                    <a:pt x="349" y="117"/>
                    <a:pt x="349" y="117"/>
                    <a:pt x="349" y="118"/>
                  </a:cubicBezTo>
                  <a:cubicBezTo>
                    <a:pt x="349" y="118"/>
                    <a:pt x="349" y="118"/>
                    <a:pt x="349" y="118"/>
                  </a:cubicBezTo>
                  <a:cubicBezTo>
                    <a:pt x="348" y="166"/>
                    <a:pt x="317" y="206"/>
                    <a:pt x="278" y="206"/>
                  </a:cubicBezTo>
                  <a:cubicBezTo>
                    <a:pt x="278" y="206"/>
                    <a:pt x="278" y="206"/>
                    <a:pt x="278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77" y="206"/>
                    <a:pt x="277" y="206"/>
                    <a:pt x="277" y="206"/>
                  </a:cubicBezTo>
                  <a:cubicBezTo>
                    <a:pt x="259" y="206"/>
                    <a:pt x="259" y="206"/>
                    <a:pt x="259" y="206"/>
                  </a:cubicBezTo>
                  <a:cubicBezTo>
                    <a:pt x="211" y="206"/>
                    <a:pt x="211" y="206"/>
                    <a:pt x="211" y="206"/>
                  </a:cubicBezTo>
                  <a:cubicBezTo>
                    <a:pt x="88" y="206"/>
                    <a:pt x="88" y="206"/>
                    <a:pt x="88" y="206"/>
                  </a:cubicBezTo>
                  <a:cubicBezTo>
                    <a:pt x="88" y="206"/>
                    <a:pt x="71" y="206"/>
                    <a:pt x="52" y="203"/>
                  </a:cubicBezTo>
                  <a:cubicBezTo>
                    <a:pt x="52" y="203"/>
                    <a:pt x="52" y="203"/>
                    <a:pt x="52" y="203"/>
                  </a:cubicBezTo>
                  <a:cubicBezTo>
                    <a:pt x="32" y="200"/>
                    <a:pt x="11" y="19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11" y="191"/>
                    <a:pt x="33" y="197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71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211" y="203"/>
                    <a:pt x="211" y="203"/>
                    <a:pt x="211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3"/>
                    <a:pt x="275" y="203"/>
                    <a:pt x="275" y="203"/>
                  </a:cubicBezTo>
                  <a:cubicBezTo>
                    <a:pt x="276" y="203"/>
                    <a:pt x="277" y="203"/>
                    <a:pt x="278" y="203"/>
                  </a:cubicBezTo>
                  <a:cubicBezTo>
                    <a:pt x="278" y="203"/>
                    <a:pt x="278" y="203"/>
                    <a:pt x="278" y="203"/>
                  </a:cubicBezTo>
                  <a:cubicBezTo>
                    <a:pt x="315" y="203"/>
                    <a:pt x="345" y="165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7"/>
                  </a:cubicBezTo>
                  <a:cubicBezTo>
                    <a:pt x="346" y="117"/>
                    <a:pt x="346" y="117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91"/>
                    <a:pt x="338" y="69"/>
                    <a:pt x="326" y="53"/>
                  </a:cubicBezTo>
                  <a:cubicBezTo>
                    <a:pt x="326" y="53"/>
                    <a:pt x="326" y="53"/>
                    <a:pt x="326" y="53"/>
                  </a:cubicBezTo>
                  <a:cubicBezTo>
                    <a:pt x="313" y="38"/>
                    <a:pt x="296" y="28"/>
                    <a:pt x="278" y="28"/>
                  </a:cubicBezTo>
                  <a:cubicBezTo>
                    <a:pt x="278" y="28"/>
                    <a:pt x="278" y="28"/>
                    <a:pt x="278" y="28"/>
                  </a:cubicBezTo>
                  <a:cubicBezTo>
                    <a:pt x="277" y="28"/>
                    <a:pt x="276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59" y="28"/>
                    <a:pt x="259" y="28"/>
                    <a:pt x="259" y="28"/>
                  </a:cubicBezTo>
                  <a:cubicBezTo>
                    <a:pt x="211" y="28"/>
                    <a:pt x="211" y="28"/>
                    <a:pt x="211" y="28"/>
                  </a:cubicBezTo>
                  <a:cubicBezTo>
                    <a:pt x="191" y="28"/>
                    <a:pt x="178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70" y="28"/>
                    <a:pt x="96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9" y="2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5"/>
                    <a:pt x="13" y="8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3" y="17"/>
                    <a:pt x="56" y="23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6" y="25"/>
                    <a:pt x="70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78" y="25"/>
                    <a:pt x="191" y="25"/>
                    <a:pt x="211" y="25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59" y="25"/>
                    <a:pt x="259" y="25"/>
                    <a:pt x="259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6" y="25"/>
                    <a:pt x="277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97" y="25"/>
                    <a:pt x="315" y="35"/>
                    <a:pt x="328" y="52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41" y="68"/>
                    <a:pt x="349" y="91"/>
                    <a:pt x="349" y="116"/>
                  </a:cubicBezTo>
                  <a:cubicBezTo>
                    <a:pt x="349" y="116"/>
                    <a:pt x="349" y="116"/>
                    <a:pt x="349" y="116"/>
                  </a:cubicBezTo>
                  <a:cubicBezTo>
                    <a:pt x="349" y="116"/>
                    <a:pt x="349" y="116"/>
                    <a:pt x="349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1" name="组合 44"/>
          <p:cNvGrpSpPr/>
          <p:nvPr/>
        </p:nvGrpSpPr>
        <p:grpSpPr>
          <a:xfrm>
            <a:off x="2859947" y="3734932"/>
            <a:ext cx="306388" cy="334963"/>
            <a:chOff x="930276" y="5935664"/>
            <a:chExt cx="306388" cy="334963"/>
          </a:xfrm>
        </p:grpSpPr>
        <p:sp>
          <p:nvSpPr>
            <p:cNvPr id="92" name="Freeform 665"/>
            <p:cNvSpPr>
              <a:spLocks/>
            </p:cNvSpPr>
            <p:nvPr/>
          </p:nvSpPr>
          <p:spPr bwMode="auto">
            <a:xfrm>
              <a:off x="930276" y="5935664"/>
              <a:ext cx="306388" cy="236538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" name="Rectangle 666"/>
            <p:cNvSpPr>
              <a:spLocks noChangeArrowheads="1"/>
            </p:cNvSpPr>
            <p:nvPr/>
          </p:nvSpPr>
          <p:spPr bwMode="auto">
            <a:xfrm>
              <a:off x="957264" y="6189664"/>
              <a:ext cx="44450" cy="80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Rectangle 667"/>
            <p:cNvSpPr>
              <a:spLocks noChangeArrowheads="1"/>
            </p:cNvSpPr>
            <p:nvPr/>
          </p:nvSpPr>
          <p:spPr bwMode="auto">
            <a:xfrm>
              <a:off x="1030289" y="6149976"/>
              <a:ext cx="4445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Rectangle 668"/>
            <p:cNvSpPr>
              <a:spLocks noChangeArrowheads="1"/>
            </p:cNvSpPr>
            <p:nvPr/>
          </p:nvSpPr>
          <p:spPr bwMode="auto">
            <a:xfrm>
              <a:off x="1104901" y="6110289"/>
              <a:ext cx="44450" cy="160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6" name="Rectangle 669"/>
            <p:cNvSpPr>
              <a:spLocks noChangeArrowheads="1"/>
            </p:cNvSpPr>
            <p:nvPr/>
          </p:nvSpPr>
          <p:spPr bwMode="auto">
            <a:xfrm>
              <a:off x="1177926" y="6070601"/>
              <a:ext cx="44450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483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语法规则</a:t>
            </a:r>
            <a:endParaRPr lang="zh-CN" altLang="en-US" sz="2400" b="1" dirty="0">
              <a:solidFill>
                <a:srgbClr val="282828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48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0510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8617622 w 2808312"/>
                <a:gd name="T1" fmla="*/ 0 h 1404156"/>
                <a:gd name="T2" fmla="*/ 17235246 w 2808312"/>
                <a:gd name="T3" fmla="*/ 8617622 h 1404156"/>
                <a:gd name="T4" fmla="*/ 0 w 2808312"/>
                <a:gd name="T5" fmla="*/ 8617622 h 1404156"/>
                <a:gd name="T6" fmla="*/ 8617622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1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3706813 w 2808312"/>
                <a:gd name="T1" fmla="*/ 0 h 1404156"/>
                <a:gd name="T2" fmla="*/ 7413625 w 2808312"/>
                <a:gd name="T3" fmla="*/ 3706817 h 1404156"/>
                <a:gd name="T4" fmla="*/ 0 w 2808312"/>
                <a:gd name="T5" fmla="*/ 3706817 h 1404156"/>
                <a:gd name="T6" fmla="*/ 3706813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2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172858 w 2808312"/>
                <a:gd name="T1" fmla="*/ 0 h 1404156"/>
                <a:gd name="T2" fmla="*/ 2345716 w 2808312"/>
                <a:gd name="T3" fmla="*/ 1172858 h 1404156"/>
                <a:gd name="T4" fmla="*/ 0 w 2808312"/>
                <a:gd name="T5" fmla="*/ 1172858 h 1404156"/>
                <a:gd name="T6" fmla="*/ 1172858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3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238951 w 2808312"/>
                <a:gd name="T1" fmla="*/ 0 h 1404156"/>
                <a:gd name="T2" fmla="*/ 477900 w 2808312"/>
                <a:gd name="T3" fmla="*/ 238951 h 1404156"/>
                <a:gd name="T4" fmla="*/ 0 w 2808312"/>
                <a:gd name="T5" fmla="*/ 238951 h 1404156"/>
                <a:gd name="T6" fmla="*/ 238951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8" y="1745491"/>
            <a:ext cx="4374318" cy="2183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1419683"/>
            <a:ext cx="3187134" cy="3363805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50824" y="924599"/>
            <a:ext cx="1311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95BC49"/>
                </a:solidFill>
                <a:latin typeface="+mj-ea"/>
                <a:ea typeface="+mj-ea"/>
              </a:rPr>
              <a:t>语法规则文件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453848" y="924599"/>
            <a:ext cx="1311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err="1" smtClean="0">
                <a:solidFill>
                  <a:srgbClr val="95BC49"/>
                </a:solidFill>
                <a:latin typeface="+mj-ea"/>
                <a:ea typeface="+mj-ea"/>
              </a:rPr>
              <a:t>Objc</a:t>
            </a:r>
            <a:r>
              <a:rPr lang="zh-CN" altLang="en-US" sz="1400" b="1" dirty="0" smtClean="0">
                <a:solidFill>
                  <a:srgbClr val="95BC49"/>
                </a:solidFill>
                <a:latin typeface="+mj-ea"/>
                <a:ea typeface="+mj-ea"/>
              </a:rPr>
              <a:t>  头文件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392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3ef799182b62b23ec5f3950d93673fa096e3"/>
</p:tagLst>
</file>

<file path=ppt/theme/theme1.xml><?xml version="1.0" encoding="utf-8"?>
<a:theme xmlns:a="http://schemas.openxmlformats.org/drawingml/2006/main" name="第一PPT模板网-WWW.1PPT.COM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9471</TotalTime>
  <Pages>0</Pages>
  <Words>276</Words>
  <Characters>0</Characters>
  <Application>Microsoft Macintosh PowerPoint</Application>
  <DocSecurity>0</DocSecurity>
  <PresentationFormat>全屏显示(16:9)</PresentationFormat>
  <Lines>0</Lines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Calibri</vt:lpstr>
      <vt:lpstr>Impact</vt:lpstr>
      <vt:lpstr>宋体</vt:lpstr>
      <vt:lpstr>微软雅黑</vt:lpstr>
      <vt:lpstr>Arial</vt:lpstr>
      <vt:lpstr>第一PPT模板网-WWW.1PPT.COM​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第一PPT模板网-WWW.1PPT.COM</dc:creator>
  <cp:keywords>第一PPT模板网-WWW.1PPT.COM</cp:keywords>
  <dc:description>第一PPT模板网-WWW.1PPT.COM</dc:description>
  <cp:lastModifiedBy>Microsoft Office 用户</cp:lastModifiedBy>
  <cp:revision>344</cp:revision>
  <dcterms:created xsi:type="dcterms:W3CDTF">2014-02-20T03:23:00Z</dcterms:created>
  <dcterms:modified xsi:type="dcterms:W3CDTF">2017-04-18T07:52:47Z</dcterms:modified>
  <cp:contentStatus>第一PPT模板网-WWW.1PPT.COM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2052-9.1.0.4716</vt:lpwstr>
  </property>
</Properties>
</file>